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89"/>
  </p:handoutMasterIdLst>
  <p:sldIdLst>
    <p:sldId id="256" r:id="rId2"/>
    <p:sldId id="257" r:id="rId3"/>
    <p:sldId id="371" r:id="rId4"/>
    <p:sldId id="358" r:id="rId5"/>
    <p:sldId id="333" r:id="rId6"/>
    <p:sldId id="357" r:id="rId7"/>
    <p:sldId id="258" r:id="rId8"/>
    <p:sldId id="337" r:id="rId9"/>
    <p:sldId id="274" r:id="rId10"/>
    <p:sldId id="260" r:id="rId11"/>
    <p:sldId id="365" r:id="rId12"/>
    <p:sldId id="366" r:id="rId13"/>
    <p:sldId id="338" r:id="rId14"/>
    <p:sldId id="339" r:id="rId15"/>
    <p:sldId id="340" r:id="rId16"/>
    <p:sldId id="341" r:id="rId17"/>
    <p:sldId id="342" r:id="rId18"/>
    <p:sldId id="344" r:id="rId19"/>
    <p:sldId id="262" r:id="rId20"/>
    <p:sldId id="263" r:id="rId21"/>
    <p:sldId id="264" r:id="rId22"/>
    <p:sldId id="265" r:id="rId23"/>
    <p:sldId id="347" r:id="rId24"/>
    <p:sldId id="266" r:id="rId25"/>
    <p:sldId id="267" r:id="rId26"/>
    <p:sldId id="261" r:id="rId27"/>
    <p:sldId id="343" r:id="rId28"/>
    <p:sldId id="308" r:id="rId29"/>
    <p:sldId id="304" r:id="rId30"/>
    <p:sldId id="306" r:id="rId31"/>
    <p:sldId id="379" r:id="rId32"/>
    <p:sldId id="353" r:id="rId33"/>
    <p:sldId id="310" r:id="rId34"/>
    <p:sldId id="324" r:id="rId35"/>
    <p:sldId id="348" r:id="rId36"/>
    <p:sldId id="367" r:id="rId37"/>
    <p:sldId id="345" r:id="rId38"/>
    <p:sldId id="346" r:id="rId39"/>
    <p:sldId id="369" r:id="rId40"/>
    <p:sldId id="370" r:id="rId41"/>
    <p:sldId id="377" r:id="rId42"/>
    <p:sldId id="378" r:id="rId43"/>
    <p:sldId id="368" r:id="rId44"/>
    <p:sldId id="326" r:id="rId45"/>
    <p:sldId id="380" r:id="rId46"/>
    <p:sldId id="362" r:id="rId47"/>
    <p:sldId id="259" r:id="rId48"/>
    <p:sldId id="305" r:id="rId49"/>
    <p:sldId id="309" r:id="rId50"/>
    <p:sldId id="334" r:id="rId51"/>
    <p:sldId id="311" r:id="rId52"/>
    <p:sldId id="312" r:id="rId53"/>
    <p:sldId id="349" r:id="rId54"/>
    <p:sldId id="350" r:id="rId55"/>
    <p:sldId id="355" r:id="rId56"/>
    <p:sldId id="351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3" r:id="rId66"/>
    <p:sldId id="322" r:id="rId67"/>
    <p:sldId id="321" r:id="rId68"/>
    <p:sldId id="325" r:id="rId69"/>
    <p:sldId id="356" r:id="rId70"/>
    <p:sldId id="332" r:id="rId71"/>
    <p:sldId id="327" r:id="rId72"/>
    <p:sldId id="359" r:id="rId73"/>
    <p:sldId id="360" r:id="rId74"/>
    <p:sldId id="361" r:id="rId75"/>
    <p:sldId id="372" r:id="rId76"/>
    <p:sldId id="363" r:id="rId77"/>
    <p:sldId id="376" r:id="rId78"/>
    <p:sldId id="375" r:id="rId79"/>
    <p:sldId id="373" r:id="rId80"/>
    <p:sldId id="374" r:id="rId81"/>
    <p:sldId id="328" r:id="rId82"/>
    <p:sldId id="329" r:id="rId83"/>
    <p:sldId id="330" r:id="rId84"/>
    <p:sldId id="331" r:id="rId85"/>
    <p:sldId id="336" r:id="rId86"/>
    <p:sldId id="364" r:id="rId87"/>
    <p:sldId id="352" r:id="rId8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12CBB08-FA81-45F1-8169-A05D89954853}">
          <p14:sldIdLst>
            <p14:sldId id="256"/>
            <p14:sldId id="257"/>
            <p14:sldId id="371"/>
            <p14:sldId id="358"/>
            <p14:sldId id="333"/>
            <p14:sldId id="357"/>
            <p14:sldId id="258"/>
            <p14:sldId id="337"/>
            <p14:sldId id="274"/>
            <p14:sldId id="260"/>
            <p14:sldId id="365"/>
            <p14:sldId id="366"/>
          </p14:sldIdLst>
        </p14:section>
        <p14:section name="Distributions" id="{6CD3F151-B3A2-4492-B700-F6DEE9132DC2}">
          <p14:sldIdLst>
            <p14:sldId id="338"/>
            <p14:sldId id="339"/>
            <p14:sldId id="340"/>
            <p14:sldId id="341"/>
            <p14:sldId id="342"/>
            <p14:sldId id="344"/>
            <p14:sldId id="262"/>
            <p14:sldId id="263"/>
            <p14:sldId id="264"/>
            <p14:sldId id="265"/>
            <p14:sldId id="347"/>
          </p14:sldIdLst>
        </p14:section>
        <p14:section name="Boxplots" id="{FC7AC912-124E-40F5-9D12-F0F81B39496B}">
          <p14:sldIdLst>
            <p14:sldId id="266"/>
            <p14:sldId id="267"/>
            <p14:sldId id="261"/>
            <p14:sldId id="343"/>
            <p14:sldId id="308"/>
          </p14:sldIdLst>
        </p14:section>
        <p14:section name="Comparing groups" id="{C3671646-A3D9-4AA2-960D-767C0A602EA3}">
          <p14:sldIdLst>
            <p14:sldId id="304"/>
            <p14:sldId id="306"/>
            <p14:sldId id="379"/>
            <p14:sldId id="353"/>
            <p14:sldId id="310"/>
            <p14:sldId id="324"/>
            <p14:sldId id="348"/>
            <p14:sldId id="367"/>
            <p14:sldId id="345"/>
            <p14:sldId id="346"/>
            <p14:sldId id="369"/>
            <p14:sldId id="370"/>
            <p14:sldId id="377"/>
            <p14:sldId id="378"/>
          </p14:sldIdLst>
        </p14:section>
        <p14:section name="Error bars" id="{7DBF141E-71D8-4596-B67F-B86A999CB097}">
          <p14:sldIdLst>
            <p14:sldId id="368"/>
            <p14:sldId id="326"/>
            <p14:sldId id="380"/>
            <p14:sldId id="362"/>
            <p14:sldId id="259"/>
            <p14:sldId id="305"/>
            <p14:sldId id="309"/>
            <p14:sldId id="334"/>
          </p14:sldIdLst>
        </p14:section>
        <p14:section name="Bayesian" id="{9E24BA07-404B-4182-A2CD-1A61730DBA62}">
          <p14:sldIdLst>
            <p14:sldId id="311"/>
            <p14:sldId id="312"/>
            <p14:sldId id="349"/>
            <p14:sldId id="350"/>
            <p14:sldId id="355"/>
            <p14:sldId id="351"/>
          </p14:sldIdLst>
        </p14:section>
        <p14:section name="Curves" id="{3D4FCAA5-2F68-4F11-B542-C5BCAFA5115D}">
          <p14:sldIdLst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3"/>
            <p14:sldId id="322"/>
            <p14:sldId id="321"/>
            <p14:sldId id="325"/>
          </p14:sldIdLst>
        </p14:section>
        <p14:section name="HOPs" id="{5E4BAAA4-B9D0-4F25-B5BB-998FE5AC7A52}">
          <p14:sldIdLst>
            <p14:sldId id="356"/>
            <p14:sldId id="332"/>
            <p14:sldId id="327"/>
          </p14:sldIdLst>
        </p14:section>
        <p14:section name="Meta analysis" id="{391CB0E5-6E6D-40D0-AB9F-33986DC0843D}">
          <p14:sldIdLst>
            <p14:sldId id="359"/>
            <p14:sldId id="360"/>
            <p14:sldId id="361"/>
            <p14:sldId id="372"/>
            <p14:sldId id="363"/>
          </p14:sldIdLst>
        </p14:section>
        <p14:section name="Geographic" id="{46C22BCE-90C6-425D-8249-E5A05046F9E4}">
          <p14:sldIdLst>
            <p14:sldId id="376"/>
            <p14:sldId id="375"/>
            <p14:sldId id="373"/>
            <p14:sldId id="374"/>
            <p14:sldId id="328"/>
            <p14:sldId id="329"/>
            <p14:sldId id="330"/>
            <p14:sldId id="331"/>
            <p14:sldId id="336"/>
            <p14:sldId id="364"/>
            <p14:sldId id="3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558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378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3/11/2025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3/11/2025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3/11/2025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6135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3iap.com/us-numeracy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propublica/weepeopl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jskay/uncertainty-examples/blob/master/weepeople_dotplots.md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friendly/6135/R/weepeople.R" TargetMode="External"/><Relationship Id="rId4" Type="http://schemas.openxmlformats.org/officeDocument/2006/relationships/hyperlink" Target="https://github.com/propublica/weepeople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barbarplots.github.io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20.png"/><Relationship Id="rId7" Type="http://schemas.openxmlformats.org/officeDocument/2006/relationships/image" Target="../media/image15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lauswilke.com/dataviz/" TargetMode="External"/><Relationship Id="rId5" Type="http://schemas.openxmlformats.org/officeDocument/2006/relationships/image" Target="../media/image141.png"/><Relationship Id="rId4" Type="http://schemas.openxmlformats.org/officeDocument/2006/relationships/image" Target="../media/image1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ilkelab.org/SDS375/slides/visualizing-uncertainty.html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bsky.app/profile/steveharoz.com/post/3ko5xd7waa42m" TargetMode="Externa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lauswilke.com/dataviz/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clauswilke.com/dataviz/" TargetMode="External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clauswilke.com/dataviz/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nalystsuncertaintytoolkit.github.io/UncertaintyWeb/chapter_3.html" TargetMode="External"/><Relationship Id="rId2" Type="http://schemas.openxmlformats.org/officeDocument/2006/relationships/hyperlink" Target="https://analystsuncertaintytoolkit.github.io/UncertaintyWeb/chapter_2.html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71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clauswilke.com/dataviz/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mjskay.github.io/tidybayes/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13" Type="http://schemas.openxmlformats.org/officeDocument/2006/relationships/image" Target="../media/image590.png"/><Relationship Id="rId7" Type="http://schemas.openxmlformats.org/officeDocument/2006/relationships/image" Target="../media/image530.png"/><Relationship Id="rId12" Type="http://schemas.openxmlformats.org/officeDocument/2006/relationships/image" Target="../media/image5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svg"/><Relationship Id="rId11" Type="http://schemas.openxmlformats.org/officeDocument/2006/relationships/image" Target="../media/image79.png"/><Relationship Id="rId5" Type="http://schemas.openxmlformats.org/officeDocument/2006/relationships/image" Target="../media/image77.png"/><Relationship Id="rId10" Type="http://schemas.openxmlformats.org/officeDocument/2006/relationships/image" Target="../media/image560.png"/><Relationship Id="rId4" Type="http://schemas.openxmlformats.org/officeDocument/2006/relationships/image" Target="../media/image520.png"/><Relationship Id="rId9" Type="http://schemas.openxmlformats.org/officeDocument/2006/relationships/image" Target="../media/image55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articles/10.3389/fbinf.2022.793819/full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edScherer/status/1380211291466399744" TargetMode="External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gif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MathiasHarrer/Doing_Meta_Analysis_in_R/forest.html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MathiasHarrer/Doing_Meta_Analysis_in_R/forest.html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brv.13067" TargetMode="Externa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hyperlink" Target="https://dx.doi.org/10.55283/jhk.13795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dx.doi.org/10.55283/jhk.13795" TargetMode="External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E6XaHtpm04" TargetMode="Externa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us-news/2019/sep/05/trump-hurricane-dorian-alabama-map-sharpiegate" TargetMode="External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-education.psu.edu/geog486/node/693" TargetMode="Externa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tables2graph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78175"/>
            <a:ext cx="7772400" cy="1470025"/>
          </a:xfrm>
        </p:spPr>
        <p:txBody>
          <a:bodyPr/>
          <a:lstStyle/>
          <a:p>
            <a:r>
              <a:rPr lang="en-US" dirty="0"/>
              <a:t>Visualizing Uncertainty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https://friendly.github.io/6135/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</a:t>
            </a:r>
            <a:endParaRPr lang="en-US" sz="24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39D41B-72F9-4329-A230-9ACDF6E91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91" y="390208"/>
            <a:ext cx="2538566" cy="2331720"/>
          </a:xfrm>
          <a:prstGeom prst="rect">
            <a:avLst/>
          </a:prstGeom>
        </p:spPr>
      </p:pic>
      <p:pic>
        <p:nvPicPr>
          <p:cNvPr id="5" name="Picture 4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E9B3F158-EAB8-4B40-9986-86EFC03789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791" y="390208"/>
            <a:ext cx="2331720" cy="23317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683CF9-5928-4566-8BDC-A2971947C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8545" y="390208"/>
            <a:ext cx="2448320" cy="2286000"/>
          </a:xfrm>
          <a:prstGeom prst="rect">
            <a:avLst/>
          </a:prstGeom>
        </p:spPr>
      </p:pic>
      <p:pic>
        <p:nvPicPr>
          <p:cNvPr id="7" name="Picture 6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7C1E683E-32DE-87A3-008A-8CC8855CA6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35" y="4659629"/>
            <a:ext cx="1063537" cy="1224000"/>
          </a:xfrm>
          <a:prstGeom prst="rect">
            <a:avLst/>
          </a:prstGeom>
        </p:spPr>
      </p:pic>
      <p:pic>
        <p:nvPicPr>
          <p:cNvPr id="8" name="Picture 7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3C95F295-2F5F-DE77-2058-074AC58534C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328" y="4659629"/>
            <a:ext cx="1063537" cy="1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55CEC-1105-4AFE-A730-51B774F96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annotations for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5F8921-C7E6-4421-90CD-EFE34B1C4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BF32DA6-3B1C-453A-B633-03BE6D42A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33" y="1113261"/>
            <a:ext cx="6934200" cy="48600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9864B0-6300-46A4-B100-C9A6FF7F5EBD}"/>
              </a:ext>
            </a:extLst>
          </p:cNvPr>
          <p:cNvSpPr txBox="1"/>
          <p:nvPr/>
        </p:nvSpPr>
        <p:spPr>
          <a:xfrm>
            <a:off x="762000" y="6351188"/>
            <a:ext cx="746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Padilla, Kay &amp; </a:t>
            </a:r>
            <a:r>
              <a:rPr lang="en-US" sz="1200" dirty="0" err="1"/>
              <a:t>Hullman</a:t>
            </a:r>
            <a:r>
              <a:rPr lang="en-US" sz="1200" dirty="0"/>
              <a:t> (2021), </a:t>
            </a:r>
            <a:r>
              <a:rPr lang="en-US" sz="1200" i="1" dirty="0"/>
              <a:t>Uncertainty Visualization</a:t>
            </a:r>
            <a:r>
              <a:rPr lang="en-US" sz="1200" dirty="0"/>
              <a:t>, DOI: 10.1002/9781118445112.stat08296</a:t>
            </a:r>
          </a:p>
        </p:txBody>
      </p:sp>
    </p:spTree>
    <p:extLst>
      <p:ext uri="{BB962C8B-B14F-4D97-AF65-F5344CB8AC3E}">
        <p14:creationId xmlns:p14="http://schemas.microsoft.com/office/powerpoint/2010/main" val="412210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569B9-CF58-B61B-EC27-5F231F5B4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A graph of people in different positions&#10;&#10;AI-generated content may be incorrect.">
            <a:extLst>
              <a:ext uri="{FF2B5EF4-FFF2-40B4-BE49-F238E27FC236}">
                <a16:creationId xmlns:a16="http://schemas.microsoft.com/office/drawing/2014/main" id="{7DAC0269-5681-1F4F-552E-E620B6AEA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143" y="1046172"/>
            <a:ext cx="6535714" cy="4897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689B9E-DE1C-9D93-80E3-8FADF0083BF7}"/>
              </a:ext>
            </a:extLst>
          </p:cNvPr>
          <p:cNvSpPr txBox="1"/>
          <p:nvPr/>
        </p:nvSpPr>
        <p:spPr>
          <a:xfrm>
            <a:off x="1066800" y="304800"/>
            <a:ext cx="7010400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2400" dirty="0"/>
              <a:t>Putting the people back into charts about them: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71E656-4912-7ADD-BE08-CB9CCD0D2013}"/>
              </a:ext>
            </a:extLst>
          </p:cNvPr>
          <p:cNvSpPr txBox="1"/>
          <p:nvPr/>
        </p:nvSpPr>
        <p:spPr>
          <a:xfrm>
            <a:off x="914400" y="6172200"/>
            <a:ext cx="701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From: </a:t>
            </a:r>
            <a:r>
              <a:rPr lang="en-CA" sz="1400" dirty="0">
                <a:hlinkClick r:id="rId3"/>
              </a:rPr>
              <a:t>https://3iap.com/us-numeracy</a:t>
            </a:r>
            <a:endParaRPr lang="en-CA" sz="1400" dirty="0"/>
          </a:p>
          <a:p>
            <a:r>
              <a:rPr lang="en-CA" sz="1400" dirty="0" err="1"/>
              <a:t>Weepeople</a:t>
            </a:r>
            <a:r>
              <a:rPr lang="en-CA" sz="1400" dirty="0"/>
              <a:t> font: </a:t>
            </a:r>
            <a:r>
              <a:rPr lang="en-CA" sz="1400" dirty="0">
                <a:hlinkClick r:id="rId4"/>
              </a:rPr>
              <a:t>https://github.com/propublica/weepeople</a:t>
            </a:r>
            <a:r>
              <a:rPr lang="en-CA" sz="1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16213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people in a pyramid&#10;&#10;AI-generated content may be incorrect.">
            <a:extLst>
              <a:ext uri="{FF2B5EF4-FFF2-40B4-BE49-F238E27FC236}">
                <a16:creationId xmlns:a16="http://schemas.microsoft.com/office/drawing/2014/main" id="{2491F4C0-4BBB-34BD-8A6B-06231483A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600962"/>
            <a:ext cx="4412475" cy="31046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CC9AA9-06D2-5650-6176-9022ED756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22EA3-134E-BB58-64DA-F47969FBA64F}"/>
              </a:ext>
            </a:extLst>
          </p:cNvPr>
          <p:cNvSpPr txBox="1"/>
          <p:nvPr/>
        </p:nvSpPr>
        <p:spPr>
          <a:xfrm>
            <a:off x="533400" y="457200"/>
            <a:ext cx="78486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Using </a:t>
            </a:r>
            <a:r>
              <a:rPr lang="en-CA" dirty="0" err="1"/>
              <a:t>weepeople</a:t>
            </a:r>
            <a:r>
              <a:rPr lang="en-CA" dirty="0"/>
              <a:t> font in R graphics</a:t>
            </a:r>
          </a:p>
          <a:p>
            <a:r>
              <a:rPr lang="en-CA" sz="1400" dirty="0"/>
              <a:t>See: </a:t>
            </a:r>
            <a:r>
              <a:rPr lang="en-CA" sz="1400" dirty="0">
                <a:hlinkClick r:id="rId3"/>
              </a:rPr>
              <a:t>https://github.com/mjskay/uncertainty-examples/blob/master/weepeople_dotplots.md</a:t>
            </a:r>
            <a:r>
              <a:rPr lang="en-CA" sz="14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C04A91-992B-4ED7-8382-1EDF4438A949}"/>
              </a:ext>
            </a:extLst>
          </p:cNvPr>
          <p:cNvSpPr txBox="1"/>
          <p:nvPr/>
        </p:nvSpPr>
        <p:spPr>
          <a:xfrm>
            <a:off x="533400" y="1295400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CA" dirty="0"/>
              <a:t>Download font from: </a:t>
            </a:r>
            <a:r>
              <a:rPr lang="en-CA" dirty="0">
                <a:hlinkClick r:id="rId4"/>
              </a:rPr>
              <a:t>https://github.com/propublica/weepeople/</a:t>
            </a:r>
            <a:r>
              <a:rPr lang="en-CA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CA" dirty="0"/>
              <a:t>Register font: </a:t>
            </a:r>
            <a:r>
              <a:rPr lang="en-CA" dirty="0" err="1"/>
              <a:t>systemfonts</a:t>
            </a:r>
            <a:r>
              <a:rPr lang="en-CA" dirty="0"/>
              <a:t>::</a:t>
            </a:r>
            <a:r>
              <a:rPr lang="en-CA" dirty="0" err="1"/>
              <a:t>register_font</a:t>
            </a:r>
            <a:r>
              <a:rPr lang="en-CA" dirty="0"/>
              <a:t>(name = "</a:t>
            </a:r>
            <a:r>
              <a:rPr lang="en-CA" dirty="0" err="1"/>
              <a:t>weepeople</a:t>
            </a:r>
            <a:r>
              <a:rPr lang="en-CA" dirty="0"/>
              <a:t>“)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F1894-5990-F783-52EA-6DC67C045A11}"/>
              </a:ext>
            </a:extLst>
          </p:cNvPr>
          <p:cNvSpPr txBox="1"/>
          <p:nvPr/>
        </p:nvSpPr>
        <p:spPr>
          <a:xfrm>
            <a:off x="533400" y="2195156"/>
            <a:ext cx="5562600" cy="160043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 err="1"/>
              <a:t>df</a:t>
            </a:r>
            <a:r>
              <a:rPr lang="en-CA" sz="1400" dirty="0"/>
              <a:t> = </a:t>
            </a:r>
            <a:r>
              <a:rPr lang="en-CA" sz="1400" dirty="0" err="1"/>
              <a:t>data.frame</a:t>
            </a:r>
            <a:r>
              <a:rPr lang="en-CA" sz="1400" dirty="0"/>
              <a:t>(x = </a:t>
            </a:r>
            <a:r>
              <a:rPr lang="en-CA" sz="1400" dirty="0" err="1"/>
              <a:t>qnorm</a:t>
            </a:r>
            <a:r>
              <a:rPr lang="en-CA" sz="1400" dirty="0"/>
              <a:t>(</a:t>
            </a:r>
            <a:r>
              <a:rPr lang="en-CA" sz="1400" dirty="0" err="1"/>
              <a:t>ppoints</a:t>
            </a:r>
            <a:r>
              <a:rPr lang="en-CA" sz="1400" dirty="0"/>
              <a:t>(100), 1:2),  </a:t>
            </a:r>
          </a:p>
          <a:p>
            <a:r>
              <a:rPr lang="en-CA" sz="1400" dirty="0"/>
              <a:t>     set = c("a", "b"),  icon = factor(sample(52, 100, replace = TRUE)))</a:t>
            </a:r>
          </a:p>
          <a:p>
            <a:r>
              <a:rPr lang="en-CA" sz="1400" dirty="0"/>
              <a:t>people = c(letters, </a:t>
            </a:r>
            <a:r>
              <a:rPr lang="en-CA" sz="1400" dirty="0" err="1"/>
              <a:t>toupper</a:t>
            </a:r>
            <a:r>
              <a:rPr lang="en-CA" sz="1400" dirty="0"/>
              <a:t>(letters))</a:t>
            </a:r>
          </a:p>
          <a:p>
            <a:r>
              <a:rPr lang="en-CA" sz="1400" dirty="0" err="1"/>
              <a:t>df</a:t>
            </a:r>
            <a:r>
              <a:rPr lang="en-CA" sz="1400" dirty="0"/>
              <a:t> |&gt;  </a:t>
            </a:r>
            <a:r>
              <a:rPr lang="en-CA" sz="1400" dirty="0" err="1"/>
              <a:t>ggplot</a:t>
            </a:r>
            <a:r>
              <a:rPr lang="en-CA" sz="1400" dirty="0"/>
              <a:t>(</a:t>
            </a:r>
            <a:r>
              <a:rPr lang="en-CA" sz="1400" dirty="0" err="1"/>
              <a:t>aes</a:t>
            </a:r>
            <a:r>
              <a:rPr lang="en-CA" sz="1400" dirty="0"/>
              <a:t>(x = x, y = set, group = set, shape = icon, color = x &gt; 0)) +   </a:t>
            </a:r>
          </a:p>
          <a:p>
            <a:r>
              <a:rPr lang="en-CA" sz="1400" dirty="0"/>
              <a:t>     </a:t>
            </a:r>
            <a:r>
              <a:rPr lang="en-CA" sz="1400" dirty="0" err="1"/>
              <a:t>geom_dots</a:t>
            </a:r>
            <a:r>
              <a:rPr lang="en-CA" sz="1400" dirty="0"/>
              <a:t>(</a:t>
            </a:r>
            <a:r>
              <a:rPr lang="en-CA" sz="1400" dirty="0">
                <a:highlight>
                  <a:srgbClr val="FFFF00"/>
                </a:highlight>
              </a:rPr>
              <a:t>family = "</a:t>
            </a:r>
            <a:r>
              <a:rPr lang="en-CA" sz="1400" dirty="0" err="1">
                <a:highlight>
                  <a:srgbClr val="FFFF00"/>
                </a:highlight>
              </a:rPr>
              <a:t>weepeople</a:t>
            </a:r>
            <a:r>
              <a:rPr lang="en-CA" sz="1400" dirty="0">
                <a:highlight>
                  <a:srgbClr val="FFFF00"/>
                </a:highlight>
              </a:rPr>
              <a:t>", </a:t>
            </a:r>
            <a:r>
              <a:rPr lang="en-CA" sz="1400" dirty="0" err="1"/>
              <a:t>dotsize</a:t>
            </a:r>
            <a:r>
              <a:rPr lang="en-CA" sz="1400" dirty="0"/>
              <a:t> = 2.4, layout = "swarm") +   </a:t>
            </a:r>
          </a:p>
          <a:p>
            <a:r>
              <a:rPr lang="en-CA" sz="1400" dirty="0"/>
              <a:t>     </a:t>
            </a:r>
            <a:r>
              <a:rPr lang="en-CA" sz="1400" dirty="0" err="1"/>
              <a:t>scale_shape_manual</a:t>
            </a:r>
            <a:r>
              <a:rPr lang="en-CA" sz="1400" dirty="0"/>
              <a:t>(</a:t>
            </a:r>
            <a:r>
              <a:rPr lang="en-CA" sz="1400" dirty="0">
                <a:highlight>
                  <a:srgbClr val="FFFF00"/>
                </a:highlight>
              </a:rPr>
              <a:t>values = people</a:t>
            </a:r>
            <a:r>
              <a:rPr lang="en-CA" sz="1400" dirty="0"/>
              <a:t>, guide = "none") +  </a:t>
            </a:r>
          </a:p>
          <a:p>
            <a:r>
              <a:rPr lang="en-CA" sz="1400" dirty="0"/>
              <a:t>     </a:t>
            </a:r>
            <a:r>
              <a:rPr lang="en-CA" sz="1400" dirty="0" err="1"/>
              <a:t>scale_color_brewer</a:t>
            </a:r>
            <a:r>
              <a:rPr lang="en-CA" sz="1400" dirty="0"/>
              <a:t>(palette = "Set1", guide = "none")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692F42-A66C-D45F-86FF-D47FF185D73A}"/>
              </a:ext>
            </a:extLst>
          </p:cNvPr>
          <p:cNvSpPr txBox="1"/>
          <p:nvPr/>
        </p:nvSpPr>
        <p:spPr>
          <a:xfrm>
            <a:off x="762000" y="5867400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Code: </a:t>
            </a:r>
            <a:r>
              <a:rPr lang="en-CA" sz="1200" dirty="0">
                <a:hlinkClick r:id="rId5"/>
              </a:rPr>
              <a:t>https://github.com/friendly/6135/R/weepeople.R</a:t>
            </a:r>
            <a:r>
              <a:rPr lang="en-CA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14525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2DEB6-713E-4B53-AFDA-A4E778015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7CEE7-79A8-4527-A463-01C6FA6C7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basics:</a:t>
            </a:r>
          </a:p>
          <a:p>
            <a:pPr lvl="1"/>
            <a:r>
              <a:rPr lang="en-US" dirty="0"/>
              <a:t>Histograms</a:t>
            </a:r>
          </a:p>
          <a:p>
            <a:pPr lvl="1"/>
            <a:r>
              <a:rPr lang="en-US" dirty="0"/>
              <a:t>Density plots</a:t>
            </a:r>
          </a:p>
          <a:p>
            <a:pPr lvl="1"/>
            <a:r>
              <a:rPr lang="en-US" dirty="0"/>
              <a:t>Boxplots</a:t>
            </a:r>
          </a:p>
          <a:p>
            <a:r>
              <a:rPr lang="en-US" dirty="0"/>
              <a:t>Doing better:</a:t>
            </a:r>
          </a:p>
          <a:p>
            <a:pPr lvl="1"/>
            <a:r>
              <a:rPr lang="en-US" dirty="0"/>
              <a:t>violin plots</a:t>
            </a:r>
          </a:p>
          <a:p>
            <a:pPr lvl="1"/>
            <a:r>
              <a:rPr lang="en-US" dirty="0"/>
              <a:t>rainclouds</a:t>
            </a:r>
          </a:p>
          <a:p>
            <a:pPr lvl="1"/>
            <a:r>
              <a:rPr lang="en-US" dirty="0"/>
              <a:t>{</a:t>
            </a:r>
            <a:r>
              <a:rPr lang="en-US" dirty="0" err="1"/>
              <a:t>ggdist</a:t>
            </a:r>
            <a:r>
              <a:rPr lang="en-US" dirty="0"/>
              <a:t>}: data, distribution, interval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39BB7-8A4B-452D-852E-AD51685D8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7568162C-7554-0CBD-6168-8E34F349B6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200" y="1447800"/>
            <a:ext cx="1584000" cy="1584000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BBFA9C83-76CB-9A02-73F3-26C66D2C77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447800"/>
            <a:ext cx="1584000" cy="1584000"/>
          </a:xfrm>
          <a:prstGeom prst="rect">
            <a:avLst/>
          </a:prstGeo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2F035647-DF24-FC73-B7FA-8F9BBF6E43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447800"/>
            <a:ext cx="1584000" cy="158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B523FE-F554-BCAE-287F-0400B28816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895" y="3336600"/>
            <a:ext cx="2961905" cy="1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0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04FC2-395F-483B-852D-2A7BF005B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B43A2-F1FE-4E80-B491-E429E019F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447800"/>
          </a:xfrm>
        </p:spPr>
        <p:txBody>
          <a:bodyPr/>
          <a:lstStyle/>
          <a:p>
            <a:r>
              <a:rPr lang="en-US" dirty="0"/>
              <a:t>Perhaps the simplest display</a:t>
            </a:r>
          </a:p>
          <a:p>
            <a:pPr lvl="1"/>
            <a:r>
              <a:rPr lang="en-US" dirty="0"/>
              <a:t>divide the data into </a:t>
            </a:r>
            <a:r>
              <a:rPr lang="en-US" dirty="0">
                <a:solidFill>
                  <a:srgbClr val="0070C0"/>
                </a:solidFill>
              </a:rPr>
              <a:t>bins</a:t>
            </a:r>
            <a:r>
              <a:rPr lang="en-US" dirty="0"/>
              <a:t>: [40-42), [42-44), …</a:t>
            </a:r>
          </a:p>
          <a:p>
            <a:pPr lvl="1"/>
            <a:r>
              <a:rPr lang="en-US" dirty="0"/>
              <a:t>bar plot of the frequencies: length ~ frequency in bin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BCCBF-861F-4584-AAD5-8ADA2350C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AC9BCBBB-8989-44BD-8E67-A58BDC516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337" y="2922177"/>
            <a:ext cx="3412463" cy="34124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6C3CAF-E416-4E30-98B5-E43B1CF6C318}"/>
              </a:ext>
            </a:extLst>
          </p:cNvPr>
          <p:cNvSpPr txBox="1"/>
          <p:nvPr/>
        </p:nvSpPr>
        <p:spPr>
          <a:xfrm>
            <a:off x="609600" y="2922177"/>
            <a:ext cx="44958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</a:t>
            </a:r>
            <a:r>
              <a:rPr lang="en-US" dirty="0" err="1"/>
              <a:t>gapminder</a:t>
            </a:r>
            <a:r>
              <a:rPr lang="en-US" dirty="0"/>
              <a:t>)</a:t>
            </a:r>
          </a:p>
          <a:p>
            <a:r>
              <a:rPr lang="en-US" dirty="0"/>
              <a:t>gapminder_2002 &lt;- </a:t>
            </a:r>
            <a:r>
              <a:rPr lang="en-US" dirty="0" err="1"/>
              <a:t>gapminder</a:t>
            </a:r>
            <a:r>
              <a:rPr lang="en-US" dirty="0"/>
              <a:t> %&gt;%</a:t>
            </a:r>
          </a:p>
          <a:p>
            <a:r>
              <a:rPr lang="en-US" dirty="0"/>
              <a:t>  filter(year == 2002)</a:t>
            </a:r>
          </a:p>
          <a:p>
            <a:endParaRPr lang="en-US" dirty="0"/>
          </a:p>
          <a:p>
            <a:r>
              <a:rPr lang="en-US" dirty="0" err="1"/>
              <a:t>ggplot</a:t>
            </a:r>
            <a:r>
              <a:rPr lang="en-US" dirty="0"/>
              <a:t>(gapminder_2002,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lifeExp</a:t>
            </a:r>
            <a:r>
              <a:rPr lang="en-US" dirty="0"/>
              <a:t>)) +</a:t>
            </a:r>
          </a:p>
          <a:p>
            <a:r>
              <a:rPr lang="en-US" dirty="0"/>
              <a:t>  </a:t>
            </a:r>
            <a:r>
              <a:rPr lang="en-US" dirty="0" err="1"/>
              <a:t>geom_histogram</a:t>
            </a:r>
            <a:r>
              <a:rPr lang="en-US" dirty="0"/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2B53B0-6796-4C6B-AD32-57DDBA00A266}"/>
              </a:ext>
            </a:extLst>
          </p:cNvPr>
          <p:cNvSpPr txBox="1"/>
          <p:nvPr/>
        </p:nvSpPr>
        <p:spPr>
          <a:xfrm>
            <a:off x="609600" y="5410200"/>
            <a:ext cx="4495800" cy="646331"/>
          </a:xfrm>
          <a:prstGeom prst="rect">
            <a:avLst/>
          </a:prstGeom>
          <a:solidFill>
            <a:srgbClr val="FF0000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`</a:t>
            </a:r>
            <a:r>
              <a:rPr lang="en-US" dirty="0" err="1"/>
              <a:t>stat_bin</a:t>
            </a:r>
            <a:r>
              <a:rPr lang="en-US" dirty="0"/>
              <a:t>()` using `bins = 30`. Pick better value with `</a:t>
            </a:r>
            <a:r>
              <a:rPr lang="en-US" dirty="0" err="1"/>
              <a:t>binwidth</a:t>
            </a:r>
            <a:r>
              <a:rPr lang="en-US" dirty="0"/>
              <a:t>`.</a:t>
            </a:r>
          </a:p>
        </p:txBody>
      </p:sp>
    </p:spTree>
    <p:extLst>
      <p:ext uri="{BB962C8B-B14F-4D97-AF65-F5344CB8AC3E}">
        <p14:creationId xmlns:p14="http://schemas.microsoft.com/office/powerpoint/2010/main" val="2526119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DDF7C1-62D9-4E0E-8B9B-9E4955585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Histograms: bin width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04055D-3C19-43A0-9A57-5E0835D2D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19556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Explicitly selecting the </a:t>
            </a:r>
            <a:r>
              <a:rPr lang="en-US" dirty="0" err="1"/>
              <a:t>binwidth</a:t>
            </a:r>
            <a:r>
              <a:rPr lang="en-US" dirty="0"/>
              <a:t> shows:</a:t>
            </a:r>
          </a:p>
          <a:p>
            <a:pPr lvl="1"/>
            <a:r>
              <a:rPr lang="en-US" dirty="0"/>
              <a:t>the “Goldilocks” principle: </a:t>
            </a:r>
            <a:r>
              <a:rPr lang="en-US" b="1" dirty="0"/>
              <a:t>just about right</a:t>
            </a:r>
          </a:p>
          <a:p>
            <a:pPr lvl="1"/>
            <a:r>
              <a:rPr lang="en-US" dirty="0"/>
              <a:t>the default is often OK, but optimal “best” is harder to define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4369BC-87A3-45E4-B988-CECA4ECAE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EBB2230B-00CE-47CE-B30B-4E7D0F20B8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3" y="3228601"/>
            <a:ext cx="8229617" cy="32004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6CBE28-0C5A-40CF-866B-CFCB731CE6F8}"/>
              </a:ext>
            </a:extLst>
          </p:cNvPr>
          <p:cNvSpPr txBox="1"/>
          <p:nvPr/>
        </p:nvSpPr>
        <p:spPr>
          <a:xfrm>
            <a:off x="476839" y="2631028"/>
            <a:ext cx="77724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(gapminder_2002, 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lifeExp</a:t>
            </a:r>
            <a:r>
              <a:rPr lang="en-US" dirty="0"/>
              <a:t>)) + </a:t>
            </a:r>
            <a:r>
              <a:rPr lang="en-US" dirty="0" err="1"/>
              <a:t>geom_histogram</a:t>
            </a:r>
            <a:r>
              <a:rPr lang="en-US" dirty="0"/>
              <a:t>(</a:t>
            </a:r>
            <a:r>
              <a:rPr lang="en-US" dirty="0" err="1"/>
              <a:t>binwidth</a:t>
            </a:r>
            <a:r>
              <a:rPr lang="en-US" dirty="0"/>
              <a:t> = 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A98DE0-F18A-4A87-A850-FCEBD6A7BC7A}"/>
              </a:ext>
            </a:extLst>
          </p:cNvPr>
          <p:cNvSpPr txBox="1"/>
          <p:nvPr/>
        </p:nvSpPr>
        <p:spPr>
          <a:xfrm>
            <a:off x="1295400" y="6334536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too small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130A42-C7EE-49DA-9C35-6953E804A503}"/>
              </a:ext>
            </a:extLst>
          </p:cNvPr>
          <p:cNvSpPr txBox="1"/>
          <p:nvPr/>
        </p:nvSpPr>
        <p:spPr>
          <a:xfrm>
            <a:off x="6725239" y="6262751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too large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E50B28-6E47-486B-8C99-8A835E51D5C9}"/>
              </a:ext>
            </a:extLst>
          </p:cNvPr>
          <p:cNvSpPr txBox="1"/>
          <p:nvPr/>
        </p:nvSpPr>
        <p:spPr>
          <a:xfrm>
            <a:off x="3841342" y="6334536"/>
            <a:ext cx="1861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about right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5CAA4E-5146-4E55-BED6-20AB5CB677C0}"/>
              </a:ext>
            </a:extLst>
          </p:cNvPr>
          <p:cNvSpPr/>
          <p:nvPr/>
        </p:nvSpPr>
        <p:spPr>
          <a:xfrm>
            <a:off x="476839" y="3352800"/>
            <a:ext cx="2647361" cy="33044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31ADC2-267B-470C-BA54-ECD5E43F5A32}"/>
              </a:ext>
            </a:extLst>
          </p:cNvPr>
          <p:cNvSpPr/>
          <p:nvPr/>
        </p:nvSpPr>
        <p:spPr>
          <a:xfrm>
            <a:off x="3244049" y="3352800"/>
            <a:ext cx="2590800" cy="33044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712082-761D-4A93-8C21-1B23286FCD04}"/>
              </a:ext>
            </a:extLst>
          </p:cNvPr>
          <p:cNvSpPr/>
          <p:nvPr/>
        </p:nvSpPr>
        <p:spPr>
          <a:xfrm>
            <a:off x="5954698" y="3347298"/>
            <a:ext cx="2732102" cy="33044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06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FD293-A521-4BE3-80E9-2FE3DBBB5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Histograms: other properties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5DB91B-D256-431C-A43D-CDEFEB713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9906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Pay attention to graphic details</a:t>
            </a:r>
          </a:p>
          <a:p>
            <a:pPr lvl="1"/>
            <a:r>
              <a:rPr lang="en-US" dirty="0"/>
              <a:t>border color to make bars distinct       </a:t>
            </a:r>
          </a:p>
          <a:p>
            <a:pPr lvl="1"/>
            <a:r>
              <a:rPr lang="en-US" dirty="0"/>
              <a:t>set bar boundaries: to edges? – it can make a difference      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D96B52-8FC9-433F-9F9C-F2B3BDEAF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 descr="Chart, bar chart, histogram&#10;&#10;Description automatically generated">
            <a:extLst>
              <a:ext uri="{FF2B5EF4-FFF2-40B4-BE49-F238E27FC236}">
                <a16:creationId xmlns:a16="http://schemas.microsoft.com/office/drawing/2014/main" id="{E4B21F26-E42B-41E4-A6CF-A96CF7E485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2957653"/>
            <a:ext cx="7315215" cy="36576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229F90-82F0-4509-81FD-0094E0BA604C}"/>
              </a:ext>
            </a:extLst>
          </p:cNvPr>
          <p:cNvSpPr txBox="1"/>
          <p:nvPr/>
        </p:nvSpPr>
        <p:spPr>
          <a:xfrm>
            <a:off x="914392" y="2514600"/>
            <a:ext cx="365760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geom_histogram</a:t>
            </a:r>
            <a:r>
              <a:rPr lang="en-US" dirty="0"/>
              <a:t>(…, color = “white”)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49699-D91D-43A1-80AB-C57B8CD1E176}"/>
              </a:ext>
            </a:extLst>
          </p:cNvPr>
          <p:cNvSpPr txBox="1"/>
          <p:nvPr/>
        </p:nvSpPr>
        <p:spPr>
          <a:xfrm>
            <a:off x="4876800" y="2482106"/>
            <a:ext cx="365760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geom_histogram</a:t>
            </a:r>
            <a:r>
              <a:rPr lang="en-US" dirty="0"/>
              <a:t>(…, boundary=50)</a:t>
            </a:r>
          </a:p>
        </p:txBody>
      </p:sp>
    </p:spTree>
    <p:extLst>
      <p:ext uri="{BB962C8B-B14F-4D97-AF65-F5344CB8AC3E}">
        <p14:creationId xmlns:p14="http://schemas.microsoft.com/office/powerpoint/2010/main" val="368707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C7D4F-32E4-4680-93DC-C52257DC7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Density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970D9E-C12F-4792-AEE3-8B2F24E29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idea: Smooth the distribution to avoid artifacts of discrete bins and bin centers</a:t>
            </a:r>
          </a:p>
          <a:p>
            <a:pPr lvl="1"/>
            <a:r>
              <a:rPr lang="en-US" sz="2000" dirty="0"/>
              <a:t>Uses a “kernel”, </a:t>
            </a:r>
            <a:r>
              <a:rPr lang="en-US" sz="2000" dirty="0" err="1"/>
              <a:t>e.g</a:t>
            </a:r>
            <a:r>
              <a:rPr lang="en-US" sz="2000" dirty="0"/>
              <a:t>, gaussian, averaged over a moving window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DF1F3D-CA3F-471F-AE96-BA648500A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D1AC8157-A4F9-49C3-8ACE-430D83AC9F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265714"/>
            <a:ext cx="3291840" cy="3291840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AF977B4F-BD93-4ADF-9EFE-BCC0B0C827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2" y="3258865"/>
            <a:ext cx="3291840" cy="329184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A108AB21-74EB-4A36-9C7B-D563F428B48D}"/>
              </a:ext>
            </a:extLst>
          </p:cNvPr>
          <p:cNvSpPr/>
          <p:nvPr/>
        </p:nvSpPr>
        <p:spPr>
          <a:xfrm>
            <a:off x="4114800" y="4572000"/>
            <a:ext cx="914400" cy="2827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809914-7FD5-40FA-B01E-6EC7554E9A08}"/>
              </a:ext>
            </a:extLst>
          </p:cNvPr>
          <p:cNvSpPr txBox="1"/>
          <p:nvPr/>
        </p:nvSpPr>
        <p:spPr>
          <a:xfrm>
            <a:off x="5638800" y="2838594"/>
            <a:ext cx="25908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geom_density</a:t>
            </a:r>
            <a:r>
              <a:rPr lang="en-US" dirty="0"/>
              <a:t>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6C0D9-0028-4216-ABCD-B62199413F79}"/>
              </a:ext>
            </a:extLst>
          </p:cNvPr>
          <p:cNvSpPr txBox="1"/>
          <p:nvPr/>
        </p:nvSpPr>
        <p:spPr>
          <a:xfrm>
            <a:off x="1112520" y="2838594"/>
            <a:ext cx="25908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geom_histogram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79902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D46736-9782-43C5-9892-77DB69738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Kernel density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1EC2E-26BC-4A04-A3F2-8896A4214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3E4C3A-1A2C-410B-A0B2-464AA6990986}"/>
              </a:ext>
            </a:extLst>
          </p:cNvPr>
          <p:cNvSpPr txBox="1"/>
          <p:nvPr/>
        </p:nvSpPr>
        <p:spPr>
          <a:xfrm>
            <a:off x="457200" y="1219200"/>
            <a:ext cx="822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Imagine a distribution of </a:t>
            </a:r>
            <a:r>
              <a:rPr lang="en-US" dirty="0">
                <a:solidFill>
                  <a:srgbClr val="00B0F0"/>
                </a:solidFill>
              </a:rPr>
              <a:t>potential</a:t>
            </a:r>
            <a:r>
              <a:rPr lang="en-US" dirty="0"/>
              <a:t> density centered at each X</a:t>
            </a:r>
            <a:r>
              <a:rPr lang="en-US" baseline="-25000" dirty="0"/>
              <a:t>i</a:t>
            </a:r>
            <a:r>
              <a:rPr lang="en-US" dirty="0"/>
              <a:t>, w/ </a:t>
            </a:r>
            <a:r>
              <a:rPr lang="en-US" dirty="0" err="1"/>
              <a:t>sd</a:t>
            </a:r>
            <a:r>
              <a:rPr lang="en-US" dirty="0"/>
              <a:t> = h (</a:t>
            </a:r>
            <a:r>
              <a:rPr lang="en-US" dirty="0">
                <a:solidFill>
                  <a:srgbClr val="0070C0"/>
                </a:solidFill>
              </a:rPr>
              <a:t>bandwidth</a:t>
            </a:r>
            <a:r>
              <a:rPr lang="en-US" dirty="0"/>
              <a:t>)</a:t>
            </a:r>
          </a:p>
          <a:p>
            <a:r>
              <a:rPr lang="en-US" dirty="0"/>
              <a:t>                       </a:t>
            </a:r>
            <a:r>
              <a:rPr lang="en-US" sz="2400" dirty="0"/>
              <a:t>x ~ </a:t>
            </a:r>
            <a:r>
              <a:rPr lang="en-US" sz="2400" dirty="0">
                <a:latin typeface="Script MT Bold" panose="03040602040607080904" pitchFamily="66" charset="0"/>
              </a:rPr>
              <a:t>N</a:t>
            </a:r>
            <a:r>
              <a:rPr lang="en-US" sz="2400" dirty="0"/>
              <a:t>(</a:t>
            </a:r>
            <a:r>
              <a:rPr lang="el-GR" sz="2400" dirty="0"/>
              <a:t>μ</a:t>
            </a:r>
            <a:r>
              <a:rPr lang="en-US" sz="2400" dirty="0"/>
              <a:t>=X</a:t>
            </a:r>
            <a:r>
              <a:rPr lang="en-US" sz="2400" baseline="-25000" dirty="0"/>
              <a:t>i</a:t>
            </a:r>
            <a:r>
              <a:rPr lang="en-US" sz="2400" dirty="0"/>
              <a:t>, </a:t>
            </a:r>
            <a:r>
              <a:rPr lang="en-US" sz="2400" dirty="0">
                <a:sym typeface="Symbol" panose="05050102010706020507" pitchFamily="18" charset="2"/>
              </a:rPr>
              <a:t>=</a:t>
            </a:r>
            <a:r>
              <a:rPr lang="en-US" sz="2400" dirty="0"/>
              <a:t>h)</a:t>
            </a:r>
          </a:p>
          <a:p>
            <a:endParaRPr lang="en-US" dirty="0"/>
          </a:p>
          <a:p>
            <a:r>
              <a:rPr lang="en-US" dirty="0"/>
              <a:t>Five observations, each with a distribution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moving window </a:t>
            </a:r>
            <a:r>
              <a:rPr lang="en-US" dirty="0"/>
              <a:t>sweeps across, averaging the density for all observations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8CFF58C-7B70-45C1-8CA8-440A60156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705100"/>
            <a:ext cx="7772400" cy="3238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CB44FF-7C5E-B3B8-EFD8-D60F5A16C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11" y="3165545"/>
            <a:ext cx="2035130" cy="7206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EBC61A-86D5-B4D2-A72F-A90C6DEA31A0}"/>
              </a:ext>
            </a:extLst>
          </p:cNvPr>
          <p:cNvSpPr txBox="1"/>
          <p:nvPr/>
        </p:nvSpPr>
        <p:spPr>
          <a:xfrm>
            <a:off x="609287" y="2755851"/>
            <a:ext cx="1676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Kernel function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10BE15-499B-AA4F-32E5-D978A7632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795329"/>
            <a:ext cx="3757444" cy="126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90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B97DD69B-5305-452F-A565-DB055F7C9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32746"/>
            <a:ext cx="8583223" cy="35061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1EDD5C-9703-45D6-91A1-8418C148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Density plots: bandwidth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D7409-6D5A-4DC7-9511-8E010C802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result depends on the width of the moving window – </a:t>
            </a:r>
            <a:r>
              <a:rPr lang="en-US" dirty="0">
                <a:solidFill>
                  <a:srgbClr val="0070C0"/>
                </a:solidFill>
              </a:rPr>
              <a:t>bandwidth</a:t>
            </a:r>
          </a:p>
          <a:p>
            <a:pPr lvl="1"/>
            <a:r>
              <a:rPr lang="en-US" sz="2000" dirty="0"/>
              <a:t>The default calculation is usually reasonable, but beware of weird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637CA-A80E-4803-BF49-59933C83C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8B1B5A-A4E9-43B5-9A37-E5FBF2D7ABCE}"/>
              </a:ext>
            </a:extLst>
          </p:cNvPr>
          <p:cNvSpPr txBox="1"/>
          <p:nvPr/>
        </p:nvSpPr>
        <p:spPr>
          <a:xfrm>
            <a:off x="762000" y="2663414"/>
            <a:ext cx="22860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geom_density</a:t>
            </a:r>
            <a:r>
              <a:rPr lang="en-US" dirty="0"/>
              <a:t>(</a:t>
            </a:r>
            <a:r>
              <a:rPr lang="en-US" dirty="0" err="1"/>
              <a:t>bw</a:t>
            </a:r>
            <a:r>
              <a:rPr lang="en-US" dirty="0"/>
              <a:t>=1)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3F2381-DAB1-408A-A7BE-B67B95DCC5B0}"/>
              </a:ext>
            </a:extLst>
          </p:cNvPr>
          <p:cNvSpPr txBox="1"/>
          <p:nvPr/>
        </p:nvSpPr>
        <p:spPr>
          <a:xfrm>
            <a:off x="3581400" y="2663414"/>
            <a:ext cx="22098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geom_density</a:t>
            </a:r>
            <a:r>
              <a:rPr lang="en-US" dirty="0"/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628AB-B2B0-44B1-8C24-D6F12CCC4B2B}"/>
              </a:ext>
            </a:extLst>
          </p:cNvPr>
          <p:cNvSpPr txBox="1"/>
          <p:nvPr/>
        </p:nvSpPr>
        <p:spPr>
          <a:xfrm>
            <a:off x="6324600" y="2695680"/>
            <a:ext cx="22860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geom_density</a:t>
            </a:r>
            <a:r>
              <a:rPr lang="en-US" dirty="0"/>
              <a:t>(</a:t>
            </a:r>
            <a:r>
              <a:rPr lang="en-US" dirty="0" err="1"/>
              <a:t>bw</a:t>
            </a:r>
            <a:r>
              <a:rPr lang="en-US" dirty="0"/>
              <a:t>=8)</a:t>
            </a:r>
          </a:p>
        </p:txBody>
      </p:sp>
    </p:spTree>
    <p:extLst>
      <p:ext uri="{BB962C8B-B14F-4D97-AF65-F5344CB8AC3E}">
        <p14:creationId xmlns:p14="http://schemas.microsoft.com/office/powerpoint/2010/main" val="555320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3D007-65D8-4CE0-BE4E-19ECAFCE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Baguet Script" panose="00000500000000000000" pitchFamily="2" charset="0"/>
              </a:rPr>
              <a:t>Today’s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8764F-4555-4132-9291-638EDB959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Uncertainty in statistics &amp; visualization</a:t>
            </a:r>
          </a:p>
          <a:p>
            <a:r>
              <a:rPr lang="en-US" dirty="0"/>
              <a:t>Visualizing distributions</a:t>
            </a:r>
          </a:p>
          <a:p>
            <a:r>
              <a:rPr lang="en-US" dirty="0"/>
              <a:t>“Error bars”</a:t>
            </a:r>
          </a:p>
          <a:p>
            <a:r>
              <a:rPr lang="en-US" dirty="0"/>
              <a:t>Bayesian uncertainty</a:t>
            </a:r>
          </a:p>
          <a:p>
            <a:r>
              <a:rPr lang="en-US" dirty="0"/>
              <a:t>Uncertainty in fitted curves</a:t>
            </a:r>
          </a:p>
          <a:p>
            <a:r>
              <a:rPr lang="en-US" dirty="0"/>
              <a:t>Hypothetical outcome plots</a:t>
            </a:r>
          </a:p>
          <a:p>
            <a:r>
              <a:rPr lang="en-US" dirty="0"/>
              <a:t>Cartographic uncertainty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3BBB7-E288-4C78-A129-21388A01D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EE0D00-0E7C-4970-99CA-BA3670C72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2322008"/>
            <a:ext cx="2076190" cy="361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5DB651-DD2A-70F9-8925-508ECFEDB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281" y="1478892"/>
            <a:ext cx="1447428" cy="12524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BAAD2B-3148-F40A-588A-CE60445FC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095" y="3067222"/>
            <a:ext cx="1567402" cy="15713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6C66CD-7294-3893-5311-DD200BF3F9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9095" y="4759953"/>
            <a:ext cx="1642904" cy="168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703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E1CBBF72-46AF-4EE7-92CE-74A7368C9D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9" y="2666999"/>
            <a:ext cx="3886200" cy="3886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D24843-6BCE-40B0-AC56-E9B856AAD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groups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928F3-1A9C-46BC-8DC5-FF6355CD0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8B2663-BAED-4AC6-9FAD-D11ADA74C201}"/>
              </a:ext>
            </a:extLst>
          </p:cNvPr>
          <p:cNvSpPr txBox="1"/>
          <p:nvPr/>
        </p:nvSpPr>
        <p:spPr>
          <a:xfrm>
            <a:off x="438778" y="2667000"/>
            <a:ext cx="4267200" cy="258532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gap_2002c &lt;-</a:t>
            </a:r>
          </a:p>
          <a:p>
            <a:r>
              <a:rPr lang="en-US" dirty="0"/>
              <a:t>  gapminder_2002 %&gt;%</a:t>
            </a:r>
          </a:p>
          <a:p>
            <a:r>
              <a:rPr lang="en-US" dirty="0"/>
              <a:t>  filter(continent != "Oceania")</a:t>
            </a:r>
          </a:p>
          <a:p>
            <a:endParaRPr lang="en-US" dirty="0"/>
          </a:p>
          <a:p>
            <a:r>
              <a:rPr lang="en-US" dirty="0" err="1"/>
              <a:t>ggplot</a:t>
            </a:r>
            <a:r>
              <a:rPr lang="en-US" dirty="0"/>
              <a:t>(gap_2002c,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lifeExp</a:t>
            </a:r>
            <a:r>
              <a:rPr lang="en-US" dirty="0"/>
              <a:t>,</a:t>
            </a:r>
          </a:p>
          <a:p>
            <a:r>
              <a:rPr lang="en-US" dirty="0"/>
              <a:t>              </a:t>
            </a:r>
            <a:r>
              <a:rPr lang="en-US" dirty="0">
                <a:highlight>
                  <a:srgbClr val="FFFF00"/>
                </a:highlight>
              </a:rPr>
              <a:t>fill = continent</a:t>
            </a:r>
            <a:r>
              <a:rPr lang="en-US" dirty="0"/>
              <a:t>)) +</a:t>
            </a:r>
          </a:p>
          <a:p>
            <a:r>
              <a:rPr lang="en-US" dirty="0"/>
              <a:t>  </a:t>
            </a:r>
            <a:r>
              <a:rPr lang="en-US" dirty="0" err="1"/>
              <a:t>geom_density</a:t>
            </a:r>
            <a:r>
              <a:rPr lang="en-US" dirty="0"/>
              <a:t>(alpha = 0.5)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 = c(.2, .7))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AC0C60-C4CE-44D3-B5B2-05810C020021}"/>
              </a:ext>
            </a:extLst>
          </p:cNvPr>
          <p:cNvSpPr txBox="1"/>
          <p:nvPr/>
        </p:nvSpPr>
        <p:spPr>
          <a:xfrm>
            <a:off x="457200" y="13716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multiple groups, using the fill aesthetic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overlaid curves -- is a decent start</a:t>
            </a:r>
          </a:p>
          <a:p>
            <a:r>
              <a:rPr lang="en-US" dirty="0"/>
              <a:t>But even with transparency it may be hard to see the separate curves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8D3053-FB00-4FC3-B5F1-078187BECC11}"/>
              </a:ext>
            </a:extLst>
          </p:cNvPr>
          <p:cNvSpPr txBox="1"/>
          <p:nvPr/>
        </p:nvSpPr>
        <p:spPr>
          <a:xfrm>
            <a:off x="457199" y="6172200"/>
            <a:ext cx="449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NB: </a:t>
            </a:r>
            <a:r>
              <a:rPr lang="en-US" dirty="0" err="1"/>
              <a:t>ggplot</a:t>
            </a:r>
            <a:r>
              <a:rPr lang="en-US" dirty="0"/>
              <a:t> picks a </a:t>
            </a:r>
            <a:r>
              <a:rPr lang="en-US" dirty="0">
                <a:highlight>
                  <a:srgbClr val="FFFF00"/>
                </a:highlight>
              </a:rPr>
              <a:t>joint</a:t>
            </a:r>
            <a:r>
              <a:rPr lang="en-US" dirty="0"/>
              <a:t> bandwidth, here: 2.52</a:t>
            </a:r>
          </a:p>
        </p:txBody>
      </p:sp>
    </p:spTree>
    <p:extLst>
      <p:ext uri="{BB962C8B-B14F-4D97-AF65-F5344CB8AC3E}">
        <p14:creationId xmlns:p14="http://schemas.microsoft.com/office/powerpoint/2010/main" val="4221379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A489E-809F-45FD-809A-20F654BC5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groups: Facets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286313-5C00-4D7B-ACCC-43F2EC71A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D0A45AA-096A-4574-B5B2-AC1FDF2592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362200"/>
            <a:ext cx="3886200" cy="388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6CE66D-5493-4077-BB8E-2D0518F12703}"/>
              </a:ext>
            </a:extLst>
          </p:cNvPr>
          <p:cNvSpPr txBox="1"/>
          <p:nvPr/>
        </p:nvSpPr>
        <p:spPr>
          <a:xfrm>
            <a:off x="609600" y="2514600"/>
            <a:ext cx="3733801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(gap_2002c,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lifeExp</a:t>
            </a:r>
            <a:r>
              <a:rPr lang="en-US" dirty="0"/>
              <a:t>,</a:t>
            </a:r>
          </a:p>
          <a:p>
            <a:r>
              <a:rPr lang="en-US" dirty="0"/>
              <a:t>              fill = continent)) +</a:t>
            </a:r>
          </a:p>
          <a:p>
            <a:r>
              <a:rPr lang="en-US" dirty="0"/>
              <a:t>  </a:t>
            </a:r>
            <a:r>
              <a:rPr lang="en-US" dirty="0" err="1"/>
              <a:t>geom_density</a:t>
            </a:r>
            <a:r>
              <a:rPr lang="en-US" dirty="0"/>
              <a:t>(alpha = 0.5) +</a:t>
            </a:r>
          </a:p>
          <a:p>
            <a:r>
              <a:rPr lang="en-US" dirty="0"/>
              <a:t>  </a:t>
            </a:r>
            <a:r>
              <a:rPr lang="en-US" dirty="0" err="1">
                <a:highlight>
                  <a:srgbClr val="FFFF00"/>
                </a:highlight>
              </a:rPr>
              <a:t>facet_wrap</a:t>
            </a:r>
            <a:r>
              <a:rPr lang="en-US" dirty="0"/>
              <a:t>(~ continent)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 = "none")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B7AC3C-574B-42DD-9B49-F79BB739BDFB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Faceting solves the overlap problem, but the eye has to move from panel to panel to make comparisons.</a:t>
            </a:r>
          </a:p>
        </p:txBody>
      </p:sp>
    </p:spTree>
    <p:extLst>
      <p:ext uri="{BB962C8B-B14F-4D97-AF65-F5344CB8AC3E}">
        <p14:creationId xmlns:p14="http://schemas.microsoft.com/office/powerpoint/2010/main" val="3295701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6F88A29-5FF0-4CEA-B469-FB383DA3B7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514600"/>
            <a:ext cx="41148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329A06-C8CF-4F71-B783-10F0FDB2A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{</a:t>
            </a:r>
            <a:r>
              <a:rPr lang="en-US" dirty="0" err="1"/>
              <a:t>ggridges</a:t>
            </a:r>
            <a:r>
              <a:rPr lang="en-US" dirty="0"/>
              <a:t>}: Ridgeline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33C41-69A4-4A0D-96EE-335B5A641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52917D-B9A6-4E64-9A70-61985BF57538}"/>
              </a:ext>
            </a:extLst>
          </p:cNvPr>
          <p:cNvSpPr txBox="1"/>
          <p:nvPr/>
        </p:nvSpPr>
        <p:spPr>
          <a:xfrm>
            <a:off x="533400" y="2672477"/>
            <a:ext cx="3810000" cy="258532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</a:t>
            </a:r>
            <a:r>
              <a:rPr lang="en-US" dirty="0" err="1"/>
              <a:t>ggridges</a:t>
            </a:r>
            <a:r>
              <a:rPr lang="en-US" dirty="0"/>
              <a:t>)</a:t>
            </a:r>
          </a:p>
          <a:p>
            <a:r>
              <a:rPr lang="en-US" dirty="0" err="1"/>
              <a:t>ggplot</a:t>
            </a:r>
            <a:r>
              <a:rPr lang="en-US" dirty="0"/>
              <a:t>(gap_2002c,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lifeExp</a:t>
            </a:r>
            <a:r>
              <a:rPr lang="en-US" dirty="0"/>
              <a:t>, </a:t>
            </a:r>
          </a:p>
          <a:p>
            <a:r>
              <a:rPr lang="en-US" dirty="0"/>
              <a:t>           y=continent, </a:t>
            </a:r>
          </a:p>
          <a:p>
            <a:r>
              <a:rPr lang="en-US" dirty="0"/>
              <a:t>           fill=continent)) +</a:t>
            </a:r>
          </a:p>
          <a:p>
            <a:r>
              <a:rPr lang="en-US" dirty="0"/>
              <a:t>  </a:t>
            </a:r>
            <a:r>
              <a:rPr lang="en-US" dirty="0" err="1">
                <a:highlight>
                  <a:srgbClr val="FFFF00"/>
                </a:highlight>
              </a:rPr>
              <a:t>geom_density_ridges</a:t>
            </a:r>
            <a:r>
              <a:rPr lang="en-US" dirty="0"/>
              <a:t>(</a:t>
            </a:r>
          </a:p>
          <a:p>
            <a:r>
              <a:rPr lang="en-US" dirty="0"/>
              <a:t>       alpha = 0.5,</a:t>
            </a:r>
          </a:p>
          <a:p>
            <a:r>
              <a:rPr lang="en-US" dirty="0"/>
              <a:t>       </a:t>
            </a:r>
            <a:r>
              <a:rPr lang="en-US" dirty="0" err="1"/>
              <a:t>jittered_points</a:t>
            </a:r>
            <a:r>
              <a:rPr lang="en-US" dirty="0"/>
              <a:t>=TRUE)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 = "none")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AD9AC-9B23-4BFC-A190-BCD0E6DE29E7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Ridgeline plots are partially overlapping density plots, suggesting a mountain range.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Useful for comparing distributions over time or circumstances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Adding jittered points helps to show where the data are</a:t>
            </a:r>
          </a:p>
        </p:txBody>
      </p:sp>
    </p:spTree>
    <p:extLst>
      <p:ext uri="{BB962C8B-B14F-4D97-AF65-F5344CB8AC3E}">
        <p14:creationId xmlns:p14="http://schemas.microsoft.com/office/powerpoint/2010/main" val="2102501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8E305A-A418-47DD-BCA6-12B3E7BE2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430F55D7-631B-4DA6-82E8-63068FD54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2286"/>
            <a:ext cx="5428571" cy="6685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AEDA5F-FDAC-46A5-A640-5E0F8114C5CC}"/>
              </a:ext>
            </a:extLst>
          </p:cNvPr>
          <p:cNvSpPr txBox="1"/>
          <p:nvPr/>
        </p:nvSpPr>
        <p:spPr>
          <a:xfrm>
            <a:off x="5580971" y="1259681"/>
            <a:ext cx="325822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Ridgeline plots are particularly effective with more than a few categories, and when the distributions differ in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shape</a:t>
            </a:r>
            <a:r>
              <a:rPr lang="en-US" dirty="0"/>
              <a:t> as well as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central location</a:t>
            </a:r>
          </a:p>
          <a:p>
            <a:endParaRPr lang="en-US" dirty="0"/>
          </a:p>
          <a:p>
            <a:r>
              <a:rPr lang="en-US" dirty="0"/>
              <a:t>Which names stand out from the rest?</a:t>
            </a:r>
          </a:p>
          <a:p>
            <a:endParaRPr lang="en-US" dirty="0"/>
          </a:p>
          <a:p>
            <a:r>
              <a:rPr lang="en-US" dirty="0"/>
              <a:t>What is the role of color here?</a:t>
            </a:r>
          </a:p>
          <a:p>
            <a:endParaRPr lang="en-US" dirty="0"/>
          </a:p>
          <a:p>
            <a:r>
              <a:rPr lang="en-US" dirty="0"/>
              <a:t>Note the subtle use of white to outline each distribution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88C92F-F305-3CEE-AB01-BC1913E90250}"/>
              </a:ext>
            </a:extLst>
          </p:cNvPr>
          <p:cNvSpPr txBox="1"/>
          <p:nvPr/>
        </p:nvSpPr>
        <p:spPr>
          <a:xfrm>
            <a:off x="5580971" y="457200"/>
            <a:ext cx="3258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Baby names</a:t>
            </a:r>
          </a:p>
        </p:txBody>
      </p:sp>
    </p:spTree>
    <p:extLst>
      <p:ext uri="{BB962C8B-B14F-4D97-AF65-F5344CB8AC3E}">
        <p14:creationId xmlns:p14="http://schemas.microsoft.com/office/powerpoint/2010/main" val="164771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F542F-53DA-4956-832D-E4D56E050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Boxplots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4DB0D0-B186-40BE-B3F7-68E713DDB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A5C6148C-76AC-43AD-A564-2EA646A6A0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791" y="2011353"/>
            <a:ext cx="4572009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B55B93-CF1C-4ED8-8CDD-F0E21AE91982}"/>
              </a:ext>
            </a:extLst>
          </p:cNvPr>
          <p:cNvSpPr txBox="1"/>
          <p:nvPr/>
        </p:nvSpPr>
        <p:spPr>
          <a:xfrm>
            <a:off x="457200" y="2286000"/>
            <a:ext cx="35814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(gap_2002c,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lifeExp</a:t>
            </a:r>
            <a:r>
              <a:rPr lang="en-US" dirty="0"/>
              <a:t>, </a:t>
            </a:r>
          </a:p>
          <a:p>
            <a:r>
              <a:rPr lang="en-US" dirty="0"/>
              <a:t>              y=continent, </a:t>
            </a:r>
          </a:p>
          <a:p>
            <a:r>
              <a:rPr lang="en-US" dirty="0"/>
              <a:t>              fill=continent)) +</a:t>
            </a:r>
          </a:p>
          <a:p>
            <a:r>
              <a:rPr lang="en-US" dirty="0"/>
              <a:t>  </a:t>
            </a:r>
            <a:r>
              <a:rPr lang="en-US" dirty="0" err="1"/>
              <a:t>geom_boxplot</a:t>
            </a:r>
            <a:r>
              <a:rPr lang="en-US" dirty="0"/>
              <a:t>(alpha = 0.2)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 = "none")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BF6F17-4814-4B7A-A76C-96DEA9086B07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Boxplots give a more schematic summary of a dataset– </a:t>
            </a:r>
          </a:p>
          <a:p>
            <a:r>
              <a:rPr lang="en-US" dirty="0"/>
              <a:t>      median, quartiles, whiskers &amp; outliers </a:t>
            </a:r>
          </a:p>
        </p:txBody>
      </p:sp>
    </p:spTree>
    <p:extLst>
      <p:ext uri="{BB962C8B-B14F-4D97-AF65-F5344CB8AC3E}">
        <p14:creationId xmlns:p14="http://schemas.microsoft.com/office/powerpoint/2010/main" val="361993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F542F-53DA-4956-832D-E4D56E050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Boxplots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4DB0D0-B186-40BE-B3F7-68E713DDB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2D5635EC-9965-4E81-9EB6-9B7891E7DA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011680"/>
            <a:ext cx="4572009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3C5193-2AB0-49CE-948C-A2FC9587A9AE}"/>
              </a:ext>
            </a:extLst>
          </p:cNvPr>
          <p:cNvSpPr txBox="1"/>
          <p:nvPr/>
        </p:nvSpPr>
        <p:spPr>
          <a:xfrm>
            <a:off x="457200" y="2286000"/>
            <a:ext cx="3581400" cy="258532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(gap_2002c,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lifeExp</a:t>
            </a:r>
            <a:r>
              <a:rPr lang="en-US" dirty="0"/>
              <a:t>, </a:t>
            </a:r>
          </a:p>
          <a:p>
            <a:r>
              <a:rPr lang="en-US" dirty="0"/>
              <a:t>              y=continent, </a:t>
            </a:r>
          </a:p>
          <a:p>
            <a:r>
              <a:rPr lang="en-US" dirty="0"/>
              <a:t>              fill=continent)) +</a:t>
            </a:r>
          </a:p>
          <a:p>
            <a:r>
              <a:rPr lang="en-US" dirty="0"/>
              <a:t>  </a:t>
            </a:r>
            <a:r>
              <a:rPr lang="en-US" dirty="0" err="1"/>
              <a:t>geom_boxplot</a:t>
            </a:r>
            <a:r>
              <a:rPr lang="en-US" dirty="0"/>
              <a:t>(alpha = 0.2) +</a:t>
            </a:r>
          </a:p>
          <a:p>
            <a:r>
              <a:rPr lang="en-US" dirty="0"/>
              <a:t>  </a:t>
            </a:r>
            <a:r>
              <a:rPr lang="en-US" dirty="0" err="1">
                <a:highlight>
                  <a:srgbClr val="FFFF00"/>
                </a:highlight>
              </a:rPr>
              <a:t>geom_point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(color = continent),</a:t>
            </a:r>
          </a:p>
          <a:p>
            <a:r>
              <a:rPr lang="en-US" dirty="0"/>
              <a:t>     position =  </a:t>
            </a:r>
          </a:p>
          <a:p>
            <a:r>
              <a:rPr lang="en-US" dirty="0"/>
              <a:t>             </a:t>
            </a:r>
            <a:r>
              <a:rPr lang="en-US" dirty="0" err="1"/>
              <a:t>position_jitter</a:t>
            </a:r>
            <a:r>
              <a:rPr lang="en-US" dirty="0"/>
              <a:t>(height=0.1))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 = "none")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486C8-174F-4F89-8E88-15E64239C0CA}"/>
              </a:ext>
            </a:extLst>
          </p:cNvPr>
          <p:cNvSpPr txBox="1"/>
          <p:nvPr/>
        </p:nvSpPr>
        <p:spPr>
          <a:xfrm>
            <a:off x="457200" y="12192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perhaps too schematic– it sometimes helps to see the data as jittered points</a:t>
            </a:r>
          </a:p>
        </p:txBody>
      </p:sp>
    </p:spTree>
    <p:extLst>
      <p:ext uri="{BB962C8B-B14F-4D97-AF65-F5344CB8AC3E}">
        <p14:creationId xmlns:p14="http://schemas.microsoft.com/office/powerpoint/2010/main" val="883945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8A717-979F-49F9-853D-36A5678D4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How people view “probability”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F39C4-2838-43E6-A6F4-3F18AD24E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6EC541AD-F6B0-490A-82A1-D789D916F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280" y="1235392"/>
            <a:ext cx="5303520" cy="53035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B56A00-7082-4782-976A-E141CD4E4787}"/>
              </a:ext>
            </a:extLst>
          </p:cNvPr>
          <p:cNvSpPr txBox="1"/>
          <p:nvPr/>
        </p:nvSpPr>
        <p:spPr>
          <a:xfrm>
            <a:off x="457200" y="1295400"/>
            <a:ext cx="2667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makes this graph successful?</a:t>
            </a:r>
          </a:p>
          <a:p>
            <a:endParaRPr lang="en-US" dirty="0"/>
          </a:p>
          <a:p>
            <a:r>
              <a:rPr lang="en-US" dirty="0"/>
              <a:t>Note the wide range of variability (uncertainty) in the estimates:</a:t>
            </a:r>
          </a:p>
          <a:p>
            <a:r>
              <a:rPr lang="en-US" dirty="0"/>
              <a:t>“about even” vs. “we believe”</a:t>
            </a:r>
          </a:p>
          <a:p>
            <a:endParaRPr lang="en-US" dirty="0"/>
          </a:p>
          <a:p>
            <a:r>
              <a:rPr lang="en-US" dirty="0"/>
              <a:t>Outliers: individuals who misunderstood instructions?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F682FE0-43E8-38A0-84CF-A9F5FC8F1FE4}"/>
              </a:ext>
            </a:extLst>
          </p:cNvPr>
          <p:cNvSpPr/>
          <p:nvPr/>
        </p:nvSpPr>
        <p:spPr>
          <a:xfrm rot="621587">
            <a:off x="8212984" y="4582630"/>
            <a:ext cx="381000" cy="1066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013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74C49-F03C-4FA4-8000-B1397692D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Problems with boxplots revealed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7145DD-401A-450E-9C82-764828514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AFFD3-8A8E-457E-8660-DC456503C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10017"/>
            <a:ext cx="8229600" cy="272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4B6529-A7CA-42B6-87CC-39DE059BA8B5}"/>
              </a:ext>
            </a:extLst>
          </p:cNvPr>
          <p:cNvSpPr txBox="1"/>
          <p:nvPr/>
        </p:nvSpPr>
        <p:spPr>
          <a:xfrm>
            <a:off x="457200" y="1295400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Boxplots are fine for unimodal distributions – well summarized by Q1, Median, Q3</a:t>
            </a:r>
          </a:p>
          <a:p>
            <a:r>
              <a:rPr lang="en-US" sz="2400" dirty="0"/>
              <a:t>They are insensitive to </a:t>
            </a:r>
            <a:r>
              <a:rPr lang="en-US" sz="2400" dirty="0">
                <a:solidFill>
                  <a:srgbClr val="0070C0"/>
                </a:solidFill>
              </a:rPr>
              <a:t>multi-modal</a:t>
            </a:r>
            <a:r>
              <a:rPr lang="en-US" sz="2400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7216364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A01DD-9323-4EAA-98FC-6CA892E27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Violin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264914-CAB9-44AB-BF46-9CD8AB56D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CE4A224-3DB8-4FBC-8011-DB39205E2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34" y="3277834"/>
            <a:ext cx="3809524" cy="2866667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E61E1A3-E3D4-43D7-B77D-76037005F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785" y="1580546"/>
            <a:ext cx="3876190" cy="2504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DD1EC4-7DD0-4F73-A0AB-F2879389C4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833" y="4245285"/>
            <a:ext cx="3838095" cy="24761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893BA1-C3F2-4B60-9693-198EB635F017}"/>
              </a:ext>
            </a:extLst>
          </p:cNvPr>
          <p:cNvSpPr txBox="1"/>
          <p:nvPr/>
        </p:nvSpPr>
        <p:spPr>
          <a:xfrm>
            <a:off x="457200" y="1295400"/>
            <a:ext cx="40275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Boxplots are great for ~ normal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Shows center, spread, outliers</a:t>
            </a:r>
          </a:p>
          <a:p>
            <a:endParaRPr lang="en-US" dirty="0"/>
          </a:p>
          <a:p>
            <a:r>
              <a:rPr lang="en-US" dirty="0"/>
              <a:t>Violin plots add a (reflected) density curve to show the </a:t>
            </a:r>
            <a:r>
              <a:rPr lang="en-US" dirty="0">
                <a:solidFill>
                  <a:srgbClr val="FF0000"/>
                </a:solidFill>
              </a:rPr>
              <a:t>shape</a:t>
            </a:r>
            <a:r>
              <a:rPr lang="en-US" dirty="0"/>
              <a:t> of the distribution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A04CF3-E993-4E1E-959D-BBBE08666937}"/>
              </a:ext>
            </a:extLst>
          </p:cNvPr>
          <p:cNvSpPr txBox="1"/>
          <p:nvPr/>
        </p:nvSpPr>
        <p:spPr>
          <a:xfrm>
            <a:off x="457200" y="6356350"/>
            <a:ext cx="411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Hintze &amp; Nelson (1998), </a:t>
            </a:r>
            <a:r>
              <a:rPr lang="en-US" sz="1200" i="1" dirty="0"/>
              <a:t>American Statistician</a:t>
            </a:r>
            <a:r>
              <a:rPr lang="en-US" sz="1200" dirty="0"/>
              <a:t>, 52:2, 181-184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6B73B6-8FDA-4CBF-A917-65D171DAEB12}"/>
              </a:ext>
            </a:extLst>
          </p:cNvPr>
          <p:cNvCxnSpPr/>
          <p:nvPr/>
        </p:nvCxnSpPr>
        <p:spPr>
          <a:xfrm>
            <a:off x="5943600" y="3200400"/>
            <a:ext cx="0" cy="1447800"/>
          </a:xfrm>
          <a:prstGeom prst="straightConnector1">
            <a:avLst/>
          </a:prstGeom>
          <a:ln w="3175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5D77DEE-22F9-48EE-883A-6398C5DC547B}"/>
              </a:ext>
            </a:extLst>
          </p:cNvPr>
          <p:cNvCxnSpPr/>
          <p:nvPr/>
        </p:nvCxnSpPr>
        <p:spPr>
          <a:xfrm>
            <a:off x="6858000" y="3200400"/>
            <a:ext cx="0" cy="1447800"/>
          </a:xfrm>
          <a:prstGeom prst="straightConnector1">
            <a:avLst/>
          </a:prstGeom>
          <a:ln w="3175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736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D54F4-473F-43F7-B813-542F72CA00E5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16589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/>
          </a:bodyPr>
          <a:lstStyle/>
          <a:p>
            <a:r>
              <a:rPr lang="en-US" altLang="en-US" sz="3200" dirty="0"/>
              <a:t>Comparing groups: Summary + Uncertainty</a:t>
            </a:r>
          </a:p>
        </p:txBody>
      </p:sp>
      <p:pic>
        <p:nvPicPr>
          <p:cNvPr id="165895" name="Picture 7" descr="dotbarbo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67640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896" name="Text Box 8"/>
          <p:cNvSpPr txBox="1">
            <a:spLocks noChangeArrowheads="1"/>
          </p:cNvSpPr>
          <p:nvPr/>
        </p:nvSpPr>
        <p:spPr bwMode="auto">
          <a:xfrm>
            <a:off x="457200" y="1676400"/>
            <a:ext cx="3810000" cy="2427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30000"/>
              </a:spcBef>
            </a:pPr>
            <a:r>
              <a:rPr lang="en-US" altLang="en-US"/>
              <a:t>Six different graphs for comparing groups in a one-way design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which group means differ?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equal variability?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distribution shape?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what do error bars mean?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unusual observations?</a:t>
            </a:r>
          </a:p>
        </p:txBody>
      </p:sp>
      <p:sp>
        <p:nvSpPr>
          <p:cNvPr id="165897" name="Text Box 9"/>
          <p:cNvSpPr txBox="1">
            <a:spLocks noChangeArrowheads="1"/>
          </p:cNvSpPr>
          <p:nvPr/>
        </p:nvSpPr>
        <p:spPr bwMode="auto">
          <a:xfrm>
            <a:off x="381000" y="4800600"/>
            <a:ext cx="3962400" cy="14668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Never use dynamite plots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Always explain what error bars mean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Consider tradeoff between summarization &amp; exposure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AD15E-8E65-3D70-9DE7-218A35D78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What is uncertainty?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390A8A-E23D-D0BC-C78A-CCF6A2CB4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A graph showing the price of the us currency&#10;&#10;AI-generated content may be incorrect.">
            <a:extLst>
              <a:ext uri="{FF2B5EF4-FFF2-40B4-BE49-F238E27FC236}">
                <a16:creationId xmlns:a16="http://schemas.microsoft.com/office/drawing/2014/main" id="{90F34AA3-0BE8-648F-8157-1594E2391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44" y="1472920"/>
            <a:ext cx="8280000" cy="492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24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F31E6-343D-494D-ABBD-629FC631F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Barplot</a:t>
            </a:r>
            <a:r>
              <a:rPr lang="en-US" dirty="0"/>
              <a:t> memes: Don’t dynamite me!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293A8F-98D5-4D00-89E7-2933A59AE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 descr="A picture containing bar chart&#10;&#10;Description automatically generated">
            <a:extLst>
              <a:ext uri="{FF2B5EF4-FFF2-40B4-BE49-F238E27FC236}">
                <a16:creationId xmlns:a16="http://schemas.microsoft.com/office/drawing/2014/main" id="{200B8E89-5CE3-4367-91E5-D44A7CD03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156693"/>
            <a:ext cx="6111240" cy="5463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6E937B-5803-4085-B7E1-F515BF792240}"/>
              </a:ext>
            </a:extLst>
          </p:cNvPr>
          <p:cNvSpPr txBox="1"/>
          <p:nvPr/>
        </p:nvSpPr>
        <p:spPr>
          <a:xfrm>
            <a:off x="403120" y="12954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C15CA8-E3C7-4599-9E44-72C3078A7F50}"/>
              </a:ext>
            </a:extLst>
          </p:cNvPr>
          <p:cNvSpPr txBox="1"/>
          <p:nvPr/>
        </p:nvSpPr>
        <p:spPr>
          <a:xfrm>
            <a:off x="403120" y="419100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joy</a:t>
            </a:r>
          </a:p>
        </p:txBody>
      </p:sp>
    </p:spTree>
    <p:extLst>
      <p:ext uri="{BB962C8B-B14F-4D97-AF65-F5344CB8AC3E}">
        <p14:creationId xmlns:p14="http://schemas.microsoft.com/office/powerpoint/2010/main" val="3921560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9F3A3-3B7E-D3EA-A32A-29B13BD89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Alternatives to dynamite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531BA-5C85-0A48-D706-21065D3D9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 descr="A close-up of a graph&#10;&#10;AI-generated content may be incorrect.">
            <a:extLst>
              <a:ext uri="{FF2B5EF4-FFF2-40B4-BE49-F238E27FC236}">
                <a16:creationId xmlns:a16="http://schemas.microsoft.com/office/drawing/2014/main" id="{96ED4ECB-3DD3-5CEF-5BB9-FCA689F41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23768"/>
            <a:ext cx="8153400" cy="493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0346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272E588-43A9-4FB9-9D7C-AB05C632E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690" y="274638"/>
            <a:ext cx="531911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De-fusing the </a:t>
            </a:r>
            <a:r>
              <a:rPr lang="en-US" dirty="0" err="1"/>
              <a:t>barplot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4A7EB4-D7B0-4BD5-8DD7-13BAAB1C8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43668BC-3D84-4BD2-BF95-B21EBF1E8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40" y="362486"/>
            <a:ext cx="2603130" cy="3066514"/>
          </a:xfrm>
          <a:prstGeom prst="rect">
            <a:avLst/>
          </a:prstGeom>
        </p:spPr>
      </p:pic>
      <p:pic>
        <p:nvPicPr>
          <p:cNvPr id="7" name="Picture 6" descr="Chart, waterfall chart&#10;&#10;Description automatically generated">
            <a:extLst>
              <a:ext uri="{FF2B5EF4-FFF2-40B4-BE49-F238E27FC236}">
                <a16:creationId xmlns:a16="http://schemas.microsoft.com/office/drawing/2014/main" id="{6A0327D3-1D48-4495-A69B-7E224148A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690" y="2286000"/>
            <a:ext cx="5446929" cy="3943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5A566E-D0AF-42BC-830E-F239512C191D}"/>
              </a:ext>
            </a:extLst>
          </p:cNvPr>
          <p:cNvSpPr txBox="1"/>
          <p:nvPr/>
        </p:nvSpPr>
        <p:spPr>
          <a:xfrm>
            <a:off x="3396160" y="1143000"/>
            <a:ext cx="5290640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If you insist on bars, use a better visual representation of uncertainty or CI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2503AD-1CD9-442F-BA4D-2B98319ED0B2}"/>
              </a:ext>
            </a:extLst>
          </p:cNvPr>
          <p:cNvSpPr txBox="1"/>
          <p:nvPr/>
        </p:nvSpPr>
        <p:spPr>
          <a:xfrm>
            <a:off x="457200" y="3657600"/>
            <a:ext cx="2514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“Friends don’t let friends make </a:t>
            </a:r>
            <a:r>
              <a:rPr lang="en-US" dirty="0" err="1"/>
              <a:t>barplots</a:t>
            </a:r>
            <a:r>
              <a:rPr lang="en-US" dirty="0"/>
              <a:t>” (video)</a:t>
            </a:r>
          </a:p>
          <a:p>
            <a:endParaRPr lang="en-US" dirty="0"/>
          </a:p>
          <a:p>
            <a:r>
              <a:rPr lang="en-US" sz="1400" dirty="0">
                <a:hlinkClick r:id="rId4"/>
              </a:rPr>
              <a:t>https://barbarplots.github.io/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25720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8C9B4-355C-454F-9DB5-10F6D5D00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Raincloud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72E96E-3642-45C1-AEDF-236C9CDCE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pic>
        <p:nvPicPr>
          <p:cNvPr id="4" name="Figure" descr="figure.img">
            <a:extLst>
              <a:ext uri="{FF2B5EF4-FFF2-40B4-BE49-F238E27FC236}">
                <a16:creationId xmlns:a16="http://schemas.microsoft.com/office/drawing/2014/main" id="{B55702F2-8D38-4BCC-9E8F-1F5181675CC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1935956"/>
            <a:ext cx="8096250" cy="40076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67BE68-936F-4AC6-8C0E-4BAC3FDB7E65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Raincloud plots combine </a:t>
            </a:r>
            <a:r>
              <a:rPr lang="en-US" dirty="0">
                <a:solidFill>
                  <a:srgbClr val="0070C0"/>
                </a:solidFill>
              </a:rPr>
              <a:t>density</a:t>
            </a:r>
            <a:r>
              <a:rPr lang="en-US" dirty="0"/>
              <a:t> curve &amp; </a:t>
            </a:r>
            <a:r>
              <a:rPr lang="en-US" dirty="0">
                <a:solidFill>
                  <a:srgbClr val="0070C0"/>
                </a:solidFill>
              </a:rPr>
              <a:t>boxplot</a:t>
            </a:r>
            <a:r>
              <a:rPr lang="en-US" dirty="0"/>
              <a:t>, but also show the observations as jittered </a:t>
            </a:r>
            <a:r>
              <a:rPr lang="en-US" dirty="0">
                <a:solidFill>
                  <a:srgbClr val="0070C0"/>
                </a:solidFill>
              </a:rPr>
              <a:t>points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B7A4F0AE-5DB9-4D3E-9409-F89676E72D4A}"/>
              </a:ext>
            </a:extLst>
          </p:cNvPr>
          <p:cNvSpPr txBox="1"/>
          <p:nvPr/>
        </p:nvSpPr>
        <p:spPr>
          <a:xfrm>
            <a:off x="457200" y="6203804"/>
            <a:ext cx="784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000" dirty="0"/>
              <a:t>Allen M, Poggiali D, Whitaker K et al. Raincloud plots: a multi-platform tool for robust data visualization [version 2]. </a:t>
            </a:r>
            <a:r>
              <a:rPr sz="1000" dirty="0" err="1"/>
              <a:t>Wellcome</a:t>
            </a:r>
            <a:r>
              <a:rPr sz="1000" dirty="0"/>
              <a:t> Open Res 2021, 4:63 (</a:t>
            </a:r>
            <a:r>
              <a:rPr sz="1000" dirty="0" err="1"/>
              <a:t>doi</a:t>
            </a:r>
            <a:r>
              <a:rPr sz="1000" dirty="0"/>
              <a:t>: 10.12688/wellcomeopenres.15191.2)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14947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ADBFC4-4B6B-4744-BB4F-F6E9AEBC1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29FE916-665E-4C9B-8550-DA3DBBB02C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86" y="127000"/>
            <a:ext cx="9144000" cy="6604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C07F57-BCDF-4C1C-8757-842A8D168A58}"/>
              </a:ext>
            </a:extLst>
          </p:cNvPr>
          <p:cNvSpPr txBox="1"/>
          <p:nvPr/>
        </p:nvSpPr>
        <p:spPr>
          <a:xfrm>
            <a:off x="5791200" y="144780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Changes in </a:t>
            </a:r>
            <a:r>
              <a:rPr lang="en-US" dirty="0">
                <a:solidFill>
                  <a:srgbClr val="0070C0"/>
                </a:solidFill>
              </a:rPr>
              <a:t>shape</a:t>
            </a:r>
            <a:r>
              <a:rPr lang="en-US" dirty="0"/>
              <a:t> add to the story of changes in center</a:t>
            </a:r>
          </a:p>
          <a:p>
            <a:r>
              <a:rPr lang="en-US" dirty="0">
                <a:solidFill>
                  <a:srgbClr val="0070C0"/>
                </a:solidFill>
              </a:rPr>
              <a:t>Transparency</a:t>
            </a:r>
            <a:r>
              <a:rPr lang="en-US" dirty="0"/>
              <a:t> allows overlap</a:t>
            </a:r>
          </a:p>
        </p:txBody>
      </p:sp>
    </p:spTree>
    <p:extLst>
      <p:ext uri="{BB962C8B-B14F-4D97-AF65-F5344CB8AC3E}">
        <p14:creationId xmlns:p14="http://schemas.microsoft.com/office/powerpoint/2010/main" val="10140176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413EAC-AB1C-406F-8E60-D8E84FB89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BB422BC-280F-4394-BD39-2C27EDD9C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9144000" cy="6400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681A3D-470A-41B9-B3A7-F850C7404C6E}"/>
              </a:ext>
            </a:extLst>
          </p:cNvPr>
          <p:cNvSpPr txBox="1"/>
          <p:nvPr/>
        </p:nvSpPr>
        <p:spPr>
          <a:xfrm>
            <a:off x="533400" y="60198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Graphical excellence!</a:t>
            </a:r>
          </a:p>
        </p:txBody>
      </p:sp>
    </p:spTree>
    <p:extLst>
      <p:ext uri="{BB962C8B-B14F-4D97-AF65-F5344CB8AC3E}">
        <p14:creationId xmlns:p14="http://schemas.microsoft.com/office/powerpoint/2010/main" val="13820654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DE592-6192-E426-D0F5-28178C0E4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A2207A-6A82-816A-413D-AB1F822B6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{</a:t>
            </a:r>
            <a:r>
              <a:rPr lang="en-US" dirty="0" err="1"/>
              <a:t>ggdist</a:t>
            </a:r>
            <a:r>
              <a:rPr lang="en-US" dirty="0"/>
              <a:t>} package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4306A9-0556-3BBC-68A6-357B1D8E7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E9BF1318-1FED-B294-6E20-382749BDD2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888" y="215257"/>
            <a:ext cx="715912" cy="8347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D99176-1C77-0B11-0691-8F9F1888BC6A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{</a:t>
            </a:r>
            <a:r>
              <a:rPr lang="en-US" dirty="0" err="1"/>
              <a:t>ggdist</a:t>
            </a:r>
            <a:r>
              <a:rPr lang="en-US" dirty="0"/>
              <a:t>} package provides three families of </a:t>
            </a:r>
            <a:r>
              <a:rPr lang="en-US" dirty="0" err="1"/>
              <a:t>geoms</a:t>
            </a:r>
            <a:r>
              <a:rPr lang="en-US" dirty="0"/>
              <a:t> for visualizing uncertainty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702A9C-D987-88A0-E3FB-DDC00A544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" y="2316000"/>
            <a:ext cx="7560000" cy="378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DE1DA-22A5-A472-3CFB-966F09A58586}"/>
              </a:ext>
            </a:extLst>
          </p:cNvPr>
          <p:cNvSpPr txBox="1"/>
          <p:nvPr/>
        </p:nvSpPr>
        <p:spPr>
          <a:xfrm>
            <a:off x="762000" y="1828800"/>
            <a:ext cx="2514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Point estimates + intervals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E4D4F0-CD8F-78CD-EDE5-627232BB5AFE}"/>
              </a:ext>
            </a:extLst>
          </p:cNvPr>
          <p:cNvSpPr txBox="1"/>
          <p:nvPr/>
        </p:nvSpPr>
        <p:spPr>
          <a:xfrm>
            <a:off x="3276600" y="1828800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Dots + intervals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462C5E-E09A-1C8D-3B6C-7D06F0456882}"/>
              </a:ext>
            </a:extLst>
          </p:cNvPr>
          <p:cNvSpPr txBox="1"/>
          <p:nvPr/>
        </p:nvSpPr>
        <p:spPr>
          <a:xfrm>
            <a:off x="5867402" y="1752600"/>
            <a:ext cx="2484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Fitted lines + uncertainty bands</a:t>
            </a:r>
          </a:p>
        </p:txBody>
      </p:sp>
    </p:spTree>
    <p:extLst>
      <p:ext uri="{BB962C8B-B14F-4D97-AF65-F5344CB8AC3E}">
        <p14:creationId xmlns:p14="http://schemas.microsoft.com/office/powerpoint/2010/main" val="41682892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32ED51-BE69-4800-A152-BC666B086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{</a:t>
            </a:r>
            <a:r>
              <a:rPr lang="en-US" dirty="0" err="1"/>
              <a:t>ggdist</a:t>
            </a:r>
            <a:r>
              <a:rPr lang="en-US" dirty="0"/>
              <a:t>} package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B1D7FC-5C9D-4FF9-B0D8-C4A2B2540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81A7DBF-5F33-4563-B078-1D9243040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913353"/>
            <a:ext cx="5943647" cy="4670009"/>
          </a:xfrm>
          <a:prstGeom prst="rect">
            <a:avLst/>
          </a:prstGeom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D636C6CB-A777-4104-B2D5-C0D473AE87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888" y="215257"/>
            <a:ext cx="715912" cy="8347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2A5AE8-6EAC-489C-86A0-B34E78BB72F0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{</a:t>
            </a:r>
            <a:r>
              <a:rPr lang="en-US" dirty="0" err="1"/>
              <a:t>ggdist</a:t>
            </a:r>
            <a:r>
              <a:rPr lang="en-US" dirty="0"/>
              <a:t>} package provides a wide variety of </a:t>
            </a:r>
            <a:r>
              <a:rPr lang="en-US" dirty="0" err="1"/>
              <a:t>ggplot</a:t>
            </a:r>
            <a:r>
              <a:rPr lang="en-US" dirty="0"/>
              <a:t> stats to display distributions &amp; intervals</a:t>
            </a:r>
          </a:p>
        </p:txBody>
      </p:sp>
    </p:spTree>
    <p:extLst>
      <p:ext uri="{BB962C8B-B14F-4D97-AF65-F5344CB8AC3E}">
        <p14:creationId xmlns:p14="http://schemas.microsoft.com/office/powerpoint/2010/main" val="6161697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763F4D-2C28-4A9D-8B98-2D1EAA373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0F351F69-07B2-4106-84F0-917C86B413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50" y="2971800"/>
            <a:ext cx="4114800" cy="2743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7DCC75-6E44-41AB-9960-5CE132FC0C10}"/>
              </a:ext>
            </a:extLst>
          </p:cNvPr>
          <p:cNvSpPr txBox="1"/>
          <p:nvPr/>
        </p:nvSpPr>
        <p:spPr>
          <a:xfrm>
            <a:off x="372150" y="514067"/>
            <a:ext cx="4132500" cy="13234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Design of {</a:t>
            </a:r>
            <a:r>
              <a:rPr lang="en-US" sz="2000" dirty="0" err="1"/>
              <a:t>ggdist</a:t>
            </a:r>
            <a:r>
              <a:rPr lang="en-US" sz="2000" dirty="0"/>
              <a:t>} makes it easy to combine two or more graphical representations –</a:t>
            </a:r>
          </a:p>
          <a:p>
            <a:r>
              <a:rPr lang="en-US" sz="2000" dirty="0"/>
              <a:t>          data + distribution + interval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9B88F0-7C64-E80B-A5E8-85CD8488BD05}"/>
              </a:ext>
            </a:extLst>
          </p:cNvPr>
          <p:cNvSpPr txBox="1"/>
          <p:nvPr/>
        </p:nvSpPr>
        <p:spPr>
          <a:xfrm>
            <a:off x="542250" y="2514600"/>
            <a:ext cx="3200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halfeye</a:t>
            </a:r>
            <a:r>
              <a:rPr lang="en-CA" dirty="0"/>
              <a:t>, varying fill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075703-2FF0-F5F2-0C92-4C49B2FB09B6}"/>
              </a:ext>
            </a:extLst>
          </p:cNvPr>
          <p:cNvGrpSpPr/>
          <p:nvPr/>
        </p:nvGrpSpPr>
        <p:grpSpPr>
          <a:xfrm>
            <a:off x="4724400" y="609600"/>
            <a:ext cx="4397477" cy="3200430"/>
            <a:chOff x="4724400" y="609600"/>
            <a:chExt cx="4397477" cy="3200430"/>
          </a:xfrm>
        </p:grpSpPr>
        <p:pic>
          <p:nvPicPr>
            <p:cNvPr id="9" name="Picture 8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7779AF67-D470-402C-B541-E850C594B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400" y="609600"/>
              <a:ext cx="3200430" cy="320043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46A6C8-3F07-F373-92DD-5C6A4B482B3C}"/>
                </a:ext>
              </a:extLst>
            </p:cNvPr>
            <p:cNvSpPr txBox="1"/>
            <p:nvPr/>
          </p:nvSpPr>
          <p:spPr>
            <a:xfrm>
              <a:off x="7364843" y="991120"/>
              <a:ext cx="1757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err="1"/>
                <a:t>gradientinterval</a:t>
              </a:r>
              <a:endParaRPr lang="en-CA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D1CFAFD-5177-BAEE-C395-33C369157C4F}"/>
              </a:ext>
            </a:extLst>
          </p:cNvPr>
          <p:cNvGrpSpPr/>
          <p:nvPr/>
        </p:nvGrpSpPr>
        <p:grpSpPr>
          <a:xfrm>
            <a:off x="4876800" y="3978377"/>
            <a:ext cx="4114800" cy="2743200"/>
            <a:chOff x="4876800" y="3978377"/>
            <a:chExt cx="4114800" cy="2743200"/>
          </a:xfrm>
        </p:grpSpPr>
        <p:pic>
          <p:nvPicPr>
            <p:cNvPr id="7" name="Picture 6" descr="Chart, histogram&#10;&#10;Description automatically generated">
              <a:extLst>
                <a:ext uri="{FF2B5EF4-FFF2-40B4-BE49-F238E27FC236}">
                  <a16:creationId xmlns:a16="http://schemas.microsoft.com/office/drawing/2014/main" id="{9613FCC7-F094-4FBD-941D-C1567A607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3978377"/>
              <a:ext cx="4114800" cy="27432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5455663-6498-5BF7-C331-C942D2536D94}"/>
                </a:ext>
              </a:extLst>
            </p:cNvPr>
            <p:cNvSpPr txBox="1"/>
            <p:nvPr/>
          </p:nvSpPr>
          <p:spPr>
            <a:xfrm>
              <a:off x="7857450" y="4126468"/>
              <a:ext cx="1057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dots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870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FE1FB5-C2D0-3EF5-C916-79F4FCAC3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One-way ANOVA example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5DC1D-6BB0-8C56-D51B-C0919B8D8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B1395-C169-D117-FBCF-C03A497FDB88}"/>
              </a:ext>
            </a:extLst>
          </p:cNvPr>
          <p:cNvSpPr txBox="1"/>
          <p:nvPr/>
        </p:nvSpPr>
        <p:spPr>
          <a:xfrm>
            <a:off x="457200" y="1295400"/>
            <a:ext cx="50292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set.seed</a:t>
            </a:r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(5)</a:t>
            </a:r>
          </a:p>
          <a:p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n &lt;- 10; </a:t>
            </a:r>
            <a:r>
              <a:rPr lang="en-CA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ngrps</a:t>
            </a:r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&lt;- 5</a:t>
            </a:r>
          </a:p>
          <a:p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ABC &lt;-  </a:t>
            </a:r>
            <a:r>
              <a:rPr lang="en-CA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tibble</a:t>
            </a:r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</a:t>
            </a:r>
          </a:p>
          <a:p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grp = rep(c("A","B","C","D","E"), n),    </a:t>
            </a:r>
          </a:p>
          <a:p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response = </a:t>
            </a:r>
            <a:r>
              <a:rPr lang="en-CA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rnorm</a:t>
            </a:r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(n * </a:t>
            </a:r>
            <a:r>
              <a:rPr lang="en-CA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ngrps</a:t>
            </a:r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, c(0,1,2,1,-1), 0.5)</a:t>
            </a:r>
          </a:p>
          <a:p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A1DED-36C7-9C71-E174-DDD705DDA5E9}"/>
              </a:ext>
            </a:extLst>
          </p:cNvPr>
          <p:cNvSpPr txBox="1"/>
          <p:nvPr/>
        </p:nvSpPr>
        <p:spPr>
          <a:xfrm>
            <a:off x="457200" y="2753380"/>
            <a:ext cx="5029200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ABC.mod = </a:t>
            </a:r>
            <a:r>
              <a:rPr lang="en-CA" sz="14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lm</a:t>
            </a:r>
            <a:r>
              <a:rPr lang="en-CA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(response ~ grp, data = ABC)</a:t>
            </a:r>
          </a:p>
          <a:p>
            <a:r>
              <a:rPr lang="en-CA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broom::tidy(ABC.mod)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7F545-142B-5F7B-4416-4BF2FD564EC7}"/>
              </a:ext>
            </a:extLst>
          </p:cNvPr>
          <p:cNvSpPr txBox="1"/>
          <p:nvPr/>
        </p:nvSpPr>
        <p:spPr>
          <a:xfrm>
            <a:off x="533400" y="3505200"/>
            <a:ext cx="5257800" cy="144655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Fira Code" pitchFamily="1" charset="0"/>
                <a:ea typeface="Fira Code" pitchFamily="1" charset="0"/>
                <a:cs typeface="Fira Code" pitchFamily="1" charset="0"/>
              </a:rPr>
              <a:t># A </a:t>
            </a:r>
            <a:r>
              <a:rPr lang="en-CA" sz="11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tibble</a:t>
            </a:r>
            <a:r>
              <a:rPr lang="en-CA" sz="1100" dirty="0">
                <a:latin typeface="Fira Code" pitchFamily="1" charset="0"/>
                <a:ea typeface="Fira Code" pitchFamily="1" charset="0"/>
                <a:cs typeface="Fira Code" pitchFamily="1" charset="0"/>
              </a:rPr>
              <a:t>: 5 × 5</a:t>
            </a:r>
          </a:p>
          <a:p>
            <a:r>
              <a:rPr lang="en-CA" sz="11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 term        estimate </a:t>
            </a:r>
            <a:r>
              <a:rPr lang="en-CA" sz="11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std.error</a:t>
            </a:r>
            <a:r>
              <a:rPr lang="en-CA" sz="11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statistic      </a:t>
            </a:r>
            <a:r>
              <a:rPr lang="en-CA" sz="11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p.value</a:t>
            </a:r>
            <a:endParaRPr lang="en-CA" sz="11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r>
              <a:rPr lang="en-CA" sz="11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 &lt;chr&gt;          &lt;</a:t>
            </a:r>
            <a:r>
              <a:rPr lang="en-CA" sz="11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dbl</a:t>
            </a:r>
            <a:r>
              <a:rPr lang="en-CA" sz="1100" dirty="0">
                <a:latin typeface="Fira Code" pitchFamily="1" charset="0"/>
                <a:ea typeface="Fira Code" pitchFamily="1" charset="0"/>
                <a:cs typeface="Fira Code" pitchFamily="1" charset="0"/>
              </a:rPr>
              <a:t>&gt;     &lt;</a:t>
            </a:r>
            <a:r>
              <a:rPr lang="en-CA" sz="11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dbl</a:t>
            </a:r>
            <a:r>
              <a:rPr lang="en-CA" sz="1100" dirty="0">
                <a:latin typeface="Fira Code" pitchFamily="1" charset="0"/>
                <a:ea typeface="Fira Code" pitchFamily="1" charset="0"/>
                <a:cs typeface="Fira Code" pitchFamily="1" charset="0"/>
              </a:rPr>
              <a:t>&gt;     &lt;</a:t>
            </a:r>
            <a:r>
              <a:rPr lang="en-CA" sz="11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dbl</a:t>
            </a:r>
            <a:r>
              <a:rPr lang="en-CA" sz="1100" dirty="0">
                <a:latin typeface="Fira Code" pitchFamily="1" charset="0"/>
                <a:ea typeface="Fira Code" pitchFamily="1" charset="0"/>
                <a:cs typeface="Fira Code" pitchFamily="1" charset="0"/>
              </a:rPr>
              <a:t>&gt;        &lt;</a:t>
            </a:r>
            <a:r>
              <a:rPr lang="en-CA" sz="11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dbl</a:t>
            </a:r>
            <a:r>
              <a:rPr lang="en-CA" sz="1100" dirty="0">
                <a:latin typeface="Fira Code" pitchFamily="1" charset="0"/>
                <a:ea typeface="Fira Code" pitchFamily="1" charset="0"/>
                <a:cs typeface="Fira Code" pitchFamily="1" charset="0"/>
              </a:rPr>
              <a:t>&gt;</a:t>
            </a:r>
          </a:p>
          <a:p>
            <a:r>
              <a:rPr lang="en-CA" sz="1100" dirty="0">
                <a:latin typeface="Fira Code" pitchFamily="1" charset="0"/>
                <a:ea typeface="Fira Code" pitchFamily="1" charset="0"/>
                <a:cs typeface="Fira Code" pitchFamily="1" charset="0"/>
              </a:rPr>
              <a:t>1 (Intercept)    0.182     0.173      1.05 0.300       </a:t>
            </a:r>
          </a:p>
          <a:p>
            <a:r>
              <a:rPr lang="en-CA" sz="1100" dirty="0">
                <a:latin typeface="Fira Code" pitchFamily="1" charset="0"/>
                <a:ea typeface="Fira Code" pitchFamily="1" charset="0"/>
                <a:cs typeface="Fira Code" pitchFamily="1" charset="0"/>
              </a:rPr>
              <a:t>2 </a:t>
            </a:r>
            <a:r>
              <a:rPr lang="en-CA" sz="11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grpB</a:t>
            </a:r>
            <a:r>
              <a:rPr lang="en-CA" sz="11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        0.833     0.245      3.40 0.00143     </a:t>
            </a:r>
          </a:p>
          <a:p>
            <a:r>
              <a:rPr lang="en-CA" sz="1100" dirty="0">
                <a:latin typeface="Fira Code" pitchFamily="1" charset="0"/>
                <a:ea typeface="Fira Code" pitchFamily="1" charset="0"/>
                <a:cs typeface="Fira Code" pitchFamily="1" charset="0"/>
              </a:rPr>
              <a:t>3 </a:t>
            </a:r>
            <a:r>
              <a:rPr lang="en-CA" sz="11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grpC</a:t>
            </a:r>
            <a:r>
              <a:rPr lang="en-CA" sz="11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        1.69      0.245      6.91 0.0000000138</a:t>
            </a:r>
          </a:p>
          <a:p>
            <a:r>
              <a:rPr lang="en-CA" sz="1100" dirty="0">
                <a:latin typeface="Fira Code" pitchFamily="1" charset="0"/>
                <a:ea typeface="Fira Code" pitchFamily="1" charset="0"/>
                <a:cs typeface="Fira Code" pitchFamily="1" charset="0"/>
              </a:rPr>
              <a:t>4 </a:t>
            </a:r>
            <a:r>
              <a:rPr lang="en-CA" sz="11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grpD</a:t>
            </a:r>
            <a:r>
              <a:rPr lang="en-CA" sz="11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        0.846     0.245      3.45 0.00122     </a:t>
            </a:r>
          </a:p>
          <a:p>
            <a:r>
              <a:rPr lang="en-CA" sz="1100" dirty="0">
                <a:latin typeface="Fira Code" pitchFamily="1" charset="0"/>
                <a:ea typeface="Fira Code" pitchFamily="1" charset="0"/>
                <a:cs typeface="Fira Code" pitchFamily="1" charset="0"/>
              </a:rPr>
              <a:t>5 </a:t>
            </a:r>
            <a:r>
              <a:rPr lang="en-CA" sz="11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grpE</a:t>
            </a:r>
            <a:r>
              <a:rPr lang="en-CA" sz="11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       -1.12      0.245     -4.56 0.0000394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5BB82-982F-C010-E22F-2F6A611785CD}"/>
              </a:ext>
            </a:extLst>
          </p:cNvPr>
          <p:cNvSpPr txBox="1"/>
          <p:nvPr/>
        </p:nvSpPr>
        <p:spPr>
          <a:xfrm>
            <a:off x="6172200" y="26670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Frequentist theory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FBD6ED-40AD-6E0B-4276-98EB9E104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3122427"/>
            <a:ext cx="2900251" cy="7159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017BEA-F454-A84B-46FA-8033CCC9BD08}"/>
              </a:ext>
            </a:extLst>
          </p:cNvPr>
          <p:cNvSpPr txBox="1"/>
          <p:nvPr/>
        </p:nvSpPr>
        <p:spPr>
          <a:xfrm>
            <a:off x="6172200" y="3962400"/>
            <a:ext cx="2362200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ν</a:t>
            </a:r>
            <a:r>
              <a:rPr lang="en-CA" dirty="0"/>
              <a:t>: </a:t>
            </a:r>
            <a:r>
              <a:rPr lang="en-CA" sz="14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df.residual</a:t>
            </a:r>
            <a:r>
              <a:rPr lang="en-CA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(mod)</a:t>
            </a:r>
          </a:p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n-CA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 : </a:t>
            </a:r>
            <a:r>
              <a:rPr lang="en-CA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estimate</a:t>
            </a:r>
          </a:p>
          <a:p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σ(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n-CA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 ): </a:t>
            </a:r>
            <a:r>
              <a:rPr lang="en-CA" sz="14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std.error</a:t>
            </a:r>
            <a:endParaRPr lang="en-CA" sz="14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28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15094-80C3-A6A2-E81A-CD810396D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Galton: Variation &amp; Uncertainty</a:t>
            </a:r>
            <a:endParaRPr lang="en-CA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262DA-2C40-C0FC-49FC-EA21455C3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 descr="A diagram of a graph&#10;&#10;Description automatically generated">
            <a:extLst>
              <a:ext uri="{FF2B5EF4-FFF2-40B4-BE49-F238E27FC236}">
                <a16:creationId xmlns:a16="http://schemas.microsoft.com/office/drawing/2014/main" id="{0FB6A090-300C-7A74-7003-24D690997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94" y="1740365"/>
            <a:ext cx="2809285" cy="4764394"/>
          </a:xfrm>
          <a:prstGeom prst="rect">
            <a:avLst/>
          </a:prstGeom>
        </p:spPr>
      </p:pic>
      <p:pic>
        <p:nvPicPr>
          <p:cNvPr id="9" name="Picture 8" descr="A diagram of a graph&#10;&#10;Description automatically generated">
            <a:extLst>
              <a:ext uri="{FF2B5EF4-FFF2-40B4-BE49-F238E27FC236}">
                <a16:creationId xmlns:a16="http://schemas.microsoft.com/office/drawing/2014/main" id="{BDA32A9B-D8A1-BC5D-9190-0DF3C9687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599997"/>
            <a:ext cx="4323809" cy="49047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DB5155-B26B-A3B7-7F2F-0DCE50922106}"/>
              </a:ext>
            </a:extLst>
          </p:cNvPr>
          <p:cNvSpPr txBox="1"/>
          <p:nvPr/>
        </p:nvSpPr>
        <p:spPr>
          <a:xfrm>
            <a:off x="457200" y="1143000"/>
            <a:ext cx="3257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Distribution of human height (</a:t>
            </a:r>
            <a:r>
              <a:rPr lang="en-CA" i="1" dirty="0"/>
              <a:t>Hereditary Genius</a:t>
            </a:r>
            <a:r>
              <a:rPr lang="en-CA" dirty="0"/>
              <a:t>, 1867)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C71E63-52FF-4EAB-8467-D57C82A77493}"/>
              </a:ext>
            </a:extLst>
          </p:cNvPr>
          <p:cNvSpPr txBox="1"/>
          <p:nvPr/>
        </p:nvSpPr>
        <p:spPr>
          <a:xfrm>
            <a:off x="4038600" y="1143000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Quincunx: How many small effects </a:t>
            </a:r>
            <a:r>
              <a:rPr lang="en-CA" dirty="0">
                <a:sym typeface="Symbol" panose="05050102010706020507" pitchFamily="18" charset="2"/>
              </a:rPr>
              <a:t> Normal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782760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a number of objects&#10;&#10;AI-generated content may be incorrect.">
            <a:extLst>
              <a:ext uri="{FF2B5EF4-FFF2-40B4-BE49-F238E27FC236}">
                <a16:creationId xmlns:a16="http://schemas.microsoft.com/office/drawing/2014/main" id="{8A002E29-2987-16A8-0A9D-86A22E8D7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087" y="2292019"/>
            <a:ext cx="6296904" cy="436305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2B7D35-791C-72E0-6F80-48421DFA6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B64E3E-F9E7-EB96-BE07-286E457D9D8A}"/>
              </a:ext>
            </a:extLst>
          </p:cNvPr>
          <p:cNvSpPr txBox="1"/>
          <p:nvPr/>
        </p:nvSpPr>
        <p:spPr>
          <a:xfrm>
            <a:off x="533400" y="609600"/>
            <a:ext cx="79248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ABC.mod |&gt;</a:t>
            </a:r>
          </a:p>
          <a:p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 tidy() |&gt;</a:t>
            </a:r>
          </a:p>
          <a:p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 </a:t>
            </a:r>
            <a:r>
              <a:rPr lang="en-CA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ggplot</a:t>
            </a:r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</a:t>
            </a:r>
            <a:r>
              <a:rPr lang="en-CA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aes</a:t>
            </a:r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(y = term)) +</a:t>
            </a:r>
          </a:p>
          <a:p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 </a:t>
            </a:r>
            <a:r>
              <a:rPr lang="en-CA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stat_halfeye</a:t>
            </a:r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</a:t>
            </a:r>
          </a:p>
          <a:p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 </a:t>
            </a:r>
            <a:r>
              <a:rPr lang="en-CA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aes</a:t>
            </a:r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</a:t>
            </a:r>
            <a:r>
              <a:rPr lang="en-CA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xdist</a:t>
            </a:r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= </a:t>
            </a:r>
            <a:r>
              <a:rPr lang="en-CA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dist_student_t</a:t>
            </a:r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</a:t>
            </a:r>
            <a:r>
              <a:rPr lang="en-CA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df</a:t>
            </a:r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= </a:t>
            </a:r>
            <a:r>
              <a:rPr lang="en-CA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df.residual</a:t>
            </a:r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(ABC.mod), </a:t>
            </a:r>
          </a:p>
          <a:p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                  mu = estimate, sigma = </a:t>
            </a:r>
            <a:r>
              <a:rPr lang="en-CA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std.error</a:t>
            </a:r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)),</a:t>
            </a:r>
          </a:p>
          <a:p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 alpha = 0.5, </a:t>
            </a:r>
            <a:r>
              <a:rPr lang="en-CA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interval_size_range</a:t>
            </a:r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= c(1, 3), color = "red") +</a:t>
            </a:r>
          </a:p>
          <a:p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 </a:t>
            </a:r>
            <a:r>
              <a:rPr lang="en-CA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xlab</a:t>
            </a:r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("Response")</a:t>
            </a:r>
          </a:p>
        </p:txBody>
      </p:sp>
    </p:spTree>
    <p:extLst>
      <p:ext uri="{BB962C8B-B14F-4D97-AF65-F5344CB8AC3E}">
        <p14:creationId xmlns:p14="http://schemas.microsoft.com/office/powerpoint/2010/main" val="5179946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A4E6C8-1E82-6CF0-23F7-D41061DFC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What works?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0DE52E-DC19-E8D1-6403-B9CECC6F9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E5D7DFB0-1EDA-E8B7-2388-467BB987CD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3628"/>
            <a:ext cx="3542774" cy="3497972"/>
          </a:xfrm>
          <a:prstGeom prst="rect">
            <a:avLst/>
          </a:prstGeom>
        </p:spPr>
      </p:pic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C8BC1E8E-A39B-7170-5447-1471667FA8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623475"/>
            <a:ext cx="3429000" cy="43963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73A1FE-CD70-15AA-A836-BF96F6EA08A3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Holder &amp; Padilla (2024): Compare different graph forms for visualizing risk disparities between racial and other social groups</a:t>
            </a:r>
          </a:p>
        </p:txBody>
      </p:sp>
    </p:spTree>
    <p:extLst>
      <p:ext uri="{BB962C8B-B14F-4D97-AF65-F5344CB8AC3E}">
        <p14:creationId xmlns:p14="http://schemas.microsoft.com/office/powerpoint/2010/main" val="22784857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056AC1-B80D-C58A-CCD0-5191BB7DC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3D9604A0-9DB1-0B1E-1634-9B5917A82F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95346"/>
            <a:ext cx="4267133" cy="586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568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DB3500-36E8-2867-3F6D-2AE3D9FFB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Error bars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0AD865-F6B1-FFB4-767A-105A2172D8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Standard deviation vs. standard error</a:t>
            </a:r>
          </a:p>
          <a:p>
            <a:r>
              <a:rPr lang="en-CA" dirty="0"/>
              <a:t>What is a “confidence interval”</a:t>
            </a:r>
          </a:p>
          <a:p>
            <a:r>
              <a:rPr lang="en-CA" dirty="0"/>
              <a:t>Frequentist vs. Bayesian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A29B79-9CBB-5C32-740B-6B33EDF3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7" name="Picture 6" descr="A comparison of bar graphs&#10;&#10;AI-generated content may be incorrect.">
            <a:extLst>
              <a:ext uri="{FF2B5EF4-FFF2-40B4-BE49-F238E27FC236}">
                <a16:creationId xmlns:a16="http://schemas.microsoft.com/office/drawing/2014/main" id="{5C98D782-2E74-0935-7AC2-5E509FFBE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846594"/>
            <a:ext cx="8094301" cy="201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686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DF7DC-8A9C-4813-A6AA-B8F30E902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ideas of </a:t>
            </a:r>
            <a:r>
              <a:rPr lang="en-US" dirty="0">
                <a:sym typeface="Symbol" panose="05050102010706020507" pitchFamily="18" charset="2"/>
              </a:rPr>
              <a:t></a:t>
            </a:r>
            <a:r>
              <a:rPr lang="en-US" dirty="0" err="1"/>
              <a:t>tatistical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</a:t>
            </a:r>
            <a:r>
              <a:rPr lang="en-US" dirty="0" err="1"/>
              <a:t>ampling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8243D0-FE42-4880-8136-0A67950FD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0EEB44-1B51-4B64-84AD-C982EB7C79B6}"/>
              </a:ext>
            </a:extLst>
          </p:cNvPr>
          <p:cNvGrpSpPr/>
          <p:nvPr/>
        </p:nvGrpSpPr>
        <p:grpSpPr>
          <a:xfrm>
            <a:off x="1081524" y="1221754"/>
            <a:ext cx="7093381" cy="5251314"/>
            <a:chOff x="1081524" y="1398730"/>
            <a:chExt cx="7093381" cy="5251314"/>
          </a:xfrm>
        </p:grpSpPr>
        <p:pic>
          <p:nvPicPr>
            <p:cNvPr id="5" name="Picture 4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ECE5918B-B00B-478D-9B3C-365CF3103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24" y="1469076"/>
              <a:ext cx="6980952" cy="511428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DC1DB39-6479-4A20-B043-94C8C3A5B74B}"/>
                </a:ext>
              </a:extLst>
            </p:cNvPr>
            <p:cNvSpPr txBox="1"/>
            <p:nvPr/>
          </p:nvSpPr>
          <p:spPr>
            <a:xfrm>
              <a:off x="7037439" y="2141243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sym typeface="Symbol" panose="05050102010706020507" pitchFamily="18" charset="2"/>
                </a:rPr>
                <a:t>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6B1FB90-55A9-4CE3-8540-6B1FB8386368}"/>
                    </a:ext>
                  </a:extLst>
                </p:cNvPr>
                <p:cNvSpPr/>
                <p:nvPr/>
              </p:nvSpPr>
              <p:spPr>
                <a:xfrm>
                  <a:off x="7374686" y="3656887"/>
                  <a:ext cx="80021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𝒔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accPr>
                          <m:e>
                            <m:r>
                              <a:rPr lang="en-US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𝝈</m:t>
                            </m:r>
                          </m:e>
                        </m:acc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6B1FB90-55A9-4CE3-8540-6B1FB83863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4686" y="3656887"/>
                  <a:ext cx="800219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6667" r="-427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2370312-D2D5-4E63-B2E1-CE6680E772BE}"/>
                    </a:ext>
                  </a:extLst>
                </p:cNvPr>
                <p:cNvSpPr txBox="1"/>
                <p:nvPr/>
              </p:nvSpPr>
              <p:spPr>
                <a:xfrm>
                  <a:off x="6450037" y="5105400"/>
                  <a:ext cx="860247" cy="4787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num>
                          <m:den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√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den>
                        </m:f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2370312-D2D5-4E63-B2E1-CE6680E77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0037" y="5105400"/>
                  <a:ext cx="860247" cy="478721"/>
                </a:xfrm>
                <a:prstGeom prst="rect">
                  <a:avLst/>
                </a:prstGeom>
                <a:blipFill>
                  <a:blip r:embed="rId4"/>
                  <a:stretch>
                    <a:fillRect l="-29078" t="-112658" r="-50355" b="-16962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82CE4A-0094-44BF-9A88-28CE860DA4C3}"/>
                </a:ext>
              </a:extLst>
            </p:cNvPr>
            <p:cNvSpPr txBox="1"/>
            <p:nvPr/>
          </p:nvSpPr>
          <p:spPr>
            <a:xfrm>
              <a:off x="4267200" y="139873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b="1" dirty="0">
                  <a:solidFill>
                    <a:srgbClr val="FF0000"/>
                  </a:solidFill>
                </a:rPr>
                <a:t>μ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BDB420D-4763-4D44-A4B7-7446AFC4FC3D}"/>
                </a:ext>
              </a:extLst>
            </p:cNvPr>
            <p:cNvSpPr/>
            <p:nvPr/>
          </p:nvSpPr>
          <p:spPr>
            <a:xfrm>
              <a:off x="4466304" y="6280712"/>
              <a:ext cx="3145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l-GR" b="1" dirty="0">
                  <a:solidFill>
                    <a:srgbClr val="FF0000"/>
                  </a:solidFill>
                </a:rPr>
                <a:t>μ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6112B9B-D6EE-4F83-AF2D-00D0CFFCD79F}"/>
                    </a:ext>
                  </a:extLst>
                </p:cNvPr>
                <p:cNvSpPr txBox="1"/>
                <p:nvPr/>
              </p:nvSpPr>
              <p:spPr>
                <a:xfrm>
                  <a:off x="4068035" y="3429000"/>
                  <a:ext cx="6096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6112B9B-D6EE-4F83-AF2D-00D0CFFCD7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8035" y="3429000"/>
                  <a:ext cx="609600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1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E3325D5-4B9D-497E-B870-6E89F6799E66}"/>
                </a:ext>
              </a:extLst>
            </p:cNvPr>
            <p:cNvCxnSpPr/>
            <p:nvPr/>
          </p:nvCxnSpPr>
          <p:spPr>
            <a:xfrm>
              <a:off x="4407247" y="4610400"/>
              <a:ext cx="0" cy="54416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DF47869-D267-41A1-9C49-2BC4DF43AC09}"/>
              </a:ext>
            </a:extLst>
          </p:cNvPr>
          <p:cNvSpPr/>
          <p:nvPr/>
        </p:nvSpPr>
        <p:spPr>
          <a:xfrm>
            <a:off x="457201" y="6515446"/>
            <a:ext cx="64769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From: Claus Wilke (2021), </a:t>
            </a:r>
            <a:r>
              <a:rPr lang="en-US" sz="1200" i="1" dirty="0">
                <a:solidFill>
                  <a:prstClr val="black"/>
                </a:solidFill>
              </a:rPr>
              <a:t>Fundamentals of Data Visualization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dirty="0">
                <a:solidFill>
                  <a:prstClr val="black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https://clauswilke.com/dataviz/</a:t>
            </a:r>
            <a:r>
              <a:rPr lang="en-US" sz="1200" dirty="0">
                <a:solidFill>
                  <a:prstClr val="black"/>
                </a:solidFill>
              </a:rPr>
              <a:t> , Ch 16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707DE3-16E5-4F8F-8A88-F276B9788D87}"/>
                  </a:ext>
                </a:extLst>
              </p:cNvPr>
              <p:cNvSpPr txBox="1"/>
              <p:nvPr/>
            </p:nvSpPr>
            <p:spPr>
              <a:xfrm>
                <a:off x="1143000" y="1964267"/>
                <a:ext cx="11921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707DE3-16E5-4F8F-8A88-F276B9788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964267"/>
                <a:ext cx="1192161" cy="369332"/>
              </a:xfrm>
              <a:prstGeom prst="rect">
                <a:avLst/>
              </a:prstGeom>
              <a:blipFill>
                <a:blip r:embed="rId7"/>
                <a:stretch>
                  <a:fillRect r="-12308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56B4DB9-E195-4CB2-84CA-75256B2C3BDE}"/>
                  </a:ext>
                </a:extLst>
              </p:cNvPr>
              <p:cNvSpPr/>
              <p:nvPr/>
            </p:nvSpPr>
            <p:spPr>
              <a:xfrm>
                <a:off x="1155290" y="4977584"/>
                <a:ext cx="1776833" cy="476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type m:val="skw"/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√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56B4DB9-E195-4CB2-84CA-75256B2C3B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290" y="4977584"/>
                <a:ext cx="1776833" cy="476925"/>
              </a:xfrm>
              <a:prstGeom prst="rect">
                <a:avLst/>
              </a:prstGeom>
              <a:blipFill>
                <a:blip r:embed="rId8"/>
                <a:stretch>
                  <a:fillRect t="-114103" r="-21993" b="-17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19F54D0-0756-4FEE-A623-5901FE75C8A1}"/>
              </a:ext>
            </a:extLst>
          </p:cNvPr>
          <p:cNvSpPr txBox="1"/>
          <p:nvPr/>
        </p:nvSpPr>
        <p:spPr>
          <a:xfrm>
            <a:off x="6705600" y="13716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Frequentist theory</a:t>
            </a:r>
          </a:p>
        </p:txBody>
      </p:sp>
    </p:spTree>
    <p:extLst>
      <p:ext uri="{BB962C8B-B14F-4D97-AF65-F5344CB8AC3E}">
        <p14:creationId xmlns:p14="http://schemas.microsoft.com/office/powerpoint/2010/main" val="317833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DFBA77-6692-C7DC-17EA-789633C1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 descr="A graph with text and numbers&#10;&#10;AI-generated content may be incorrect.">
            <a:extLst>
              <a:ext uri="{FF2B5EF4-FFF2-40B4-BE49-F238E27FC236}">
                <a16:creationId xmlns:a16="http://schemas.microsoft.com/office/drawing/2014/main" id="{94EA3782-A3DF-E644-71E7-14CB93624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8200"/>
            <a:ext cx="5181600" cy="5181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46524A-AD7C-39A0-A6E1-C34B6300D8EF}"/>
              </a:ext>
            </a:extLst>
          </p:cNvPr>
          <p:cNvSpPr txBox="1"/>
          <p:nvPr/>
        </p:nvSpPr>
        <p:spPr>
          <a:xfrm>
            <a:off x="609600" y="6356350"/>
            <a:ext cx="739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From: </a:t>
            </a:r>
            <a:r>
              <a:rPr lang="en-CA" sz="1400" dirty="0">
                <a:hlinkClick r:id="rId3"/>
              </a:rPr>
              <a:t>https://wilkelab.org/SDS375/slides/visualizing-uncertainty.html</a:t>
            </a:r>
            <a:r>
              <a:rPr lang="en-CA" sz="1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30FB69-BC31-836C-7C99-8553AC48BDBE}"/>
              </a:ext>
            </a:extLst>
          </p:cNvPr>
          <p:cNvSpPr txBox="1"/>
          <p:nvPr/>
        </p:nvSpPr>
        <p:spPr>
          <a:xfrm>
            <a:off x="762000" y="381000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Frequentist interpretation of a confidence interval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5E24A1-23F0-6439-6F9C-983125D3EA96}"/>
              </a:ext>
            </a:extLst>
          </p:cNvPr>
          <p:cNvSpPr txBox="1"/>
          <p:nvPr/>
        </p:nvSpPr>
        <p:spPr>
          <a:xfrm>
            <a:off x="6172200" y="15240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If we take our CI as: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639E7F-C89D-9BCA-6C44-AE4AD5E5B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234" y="1993978"/>
            <a:ext cx="2438400" cy="5637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7075ED-EFC4-68A1-9EF6-37BAF422618D}"/>
              </a:ext>
            </a:extLst>
          </p:cNvPr>
          <p:cNvSpPr txBox="1"/>
          <p:nvPr/>
        </p:nvSpPr>
        <p:spPr>
          <a:xfrm>
            <a:off x="6324600" y="297180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α</a:t>
            </a:r>
            <a:r>
              <a:rPr lang="en-CA" dirty="0"/>
              <a:t> % will include the true mean µ</a:t>
            </a:r>
          </a:p>
        </p:txBody>
      </p:sp>
    </p:spTree>
    <p:extLst>
      <p:ext uri="{BB962C8B-B14F-4D97-AF65-F5344CB8AC3E}">
        <p14:creationId xmlns:p14="http://schemas.microsoft.com/office/powerpoint/2010/main" val="752882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15A54-48F8-3E3F-FC71-7E7406C7B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What’s a “confidence interval”?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A16401-A416-6CDF-99B7-F487C78ED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D962C-7C04-F5D1-E077-7B6CCCD2D0A1}"/>
              </a:ext>
            </a:extLst>
          </p:cNvPr>
          <p:cNvSpPr txBox="1"/>
          <p:nvPr/>
        </p:nvSpPr>
        <p:spPr>
          <a:xfrm>
            <a:off x="685800" y="6172200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2"/>
              </a:rPr>
              <a:t>https://bsky.app/profile/steveharoz.com/post/3ko5xd7waa42m</a:t>
            </a:r>
            <a:r>
              <a:rPr lang="en-CA" dirty="0"/>
              <a:t>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1B5EA17-36B7-2E04-A422-5A84FFA7A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29672"/>
            <a:ext cx="6219871" cy="339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8744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6EFBB-B3C2-4813-B836-9D1AF0A0D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distributions: Error bars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BA7A9C-E3B4-4292-ACDB-8CEF8759B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5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C64498CE-77F2-43BF-9FB6-693CDB0A4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48" y="2027232"/>
            <a:ext cx="7680960" cy="36864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ACDA6E-22BA-4961-9CEC-222794EA6504}"/>
              </a:ext>
            </a:extLst>
          </p:cNvPr>
          <p:cNvSpPr txBox="1"/>
          <p:nvPr/>
        </p:nvSpPr>
        <p:spPr>
          <a:xfrm>
            <a:off x="457200" y="6356350"/>
            <a:ext cx="716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Claus Wilke (2021), </a:t>
            </a:r>
            <a:r>
              <a:rPr lang="en-US" sz="1200" i="1" dirty="0"/>
              <a:t>Fundamentals of Data Visualization</a:t>
            </a:r>
            <a:r>
              <a:rPr lang="en-US" sz="1200" dirty="0"/>
              <a:t>, </a:t>
            </a:r>
            <a:r>
              <a:rPr lang="en-US" sz="1200" dirty="0">
                <a:hlinkClick r:id="rId3"/>
              </a:rPr>
              <a:t>https://clauswilke.com/dataviz/</a:t>
            </a:r>
            <a:r>
              <a:rPr lang="en-US" sz="1200" dirty="0"/>
              <a:t> , Ch 16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B97C73-7F6E-48F7-B927-166B7471E287}"/>
              </a:ext>
            </a:extLst>
          </p:cNvPr>
          <p:cNvSpPr txBox="1"/>
          <p:nvPr/>
        </p:nvSpPr>
        <p:spPr>
          <a:xfrm>
            <a:off x="457200" y="12192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There are many ways to show variability in a single sample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883A9E-2286-48C4-B959-FC2012ACCF11}"/>
              </a:ext>
            </a:extLst>
          </p:cNvPr>
          <p:cNvSpPr txBox="1"/>
          <p:nvPr/>
        </p:nvSpPr>
        <p:spPr>
          <a:xfrm>
            <a:off x="533400" y="5804340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Expert ratings of 125 chocolate bars manufactured in Canada</a:t>
            </a:r>
          </a:p>
        </p:txBody>
      </p:sp>
    </p:spTree>
    <p:extLst>
      <p:ext uri="{BB962C8B-B14F-4D97-AF65-F5344CB8AC3E}">
        <p14:creationId xmlns:p14="http://schemas.microsoft.com/office/powerpoint/2010/main" val="19820511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E8613-448F-4FE2-B1E5-91C5B837D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distributions: Sample size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DA1238-7F18-47A0-816A-16F91B035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EF0910-2023-4429-B056-D3293B60A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76110"/>
            <a:ext cx="7680960" cy="35295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0956A-FBF3-406F-8B31-B61900066348}"/>
                  </a:ext>
                </a:extLst>
              </p:cNvPr>
              <p:cNvSpPr txBox="1"/>
              <p:nvPr/>
            </p:nvSpPr>
            <p:spPr>
              <a:xfrm>
                <a:off x="457200" y="1166035"/>
                <a:ext cx="8229600" cy="1203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means and standard deviations are similar for Canada &amp; Switzerland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confidence interval </a:t>
                </a:r>
                <a:r>
                  <a:rPr lang="en-US" dirty="0">
                    <a:solidFill>
                      <a:srgbClr val="0070C0"/>
                    </a:solidFill>
                  </a:rPr>
                  <a:t>widths</a:t>
                </a:r>
                <a:r>
                  <a:rPr lang="en-US" dirty="0"/>
                  <a:t> ~ 1/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can show </a:t>
                </a:r>
                <a:r>
                  <a:rPr lang="en-US" b="0" dirty="0">
                    <a:solidFill>
                      <a:srgbClr val="0070C0"/>
                    </a:solidFill>
                  </a:rPr>
                  <a:t>different sized </a:t>
                </a:r>
                <a:r>
                  <a:rPr lang="en-US" b="0" dirty="0"/>
                  <a:t>confidence bands together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Jittered dots show the data: sample size &amp; are there any outliers? </a:t>
                </a:r>
                <a:endParaRPr lang="en-US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0956A-FBF3-406F-8B31-B61900066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166035"/>
                <a:ext cx="8229600" cy="1203406"/>
              </a:xfrm>
              <a:prstGeom prst="rect">
                <a:avLst/>
              </a:prstGeom>
              <a:blipFill>
                <a:blip r:embed="rId3"/>
                <a:stretch>
                  <a:fillRect l="-444" t="-2525" b="-70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F23E119-5D3A-4574-812A-709D620CC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81" y="1828800"/>
            <a:ext cx="1295238" cy="24761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9397609-A34F-43B7-8E29-CAEA3E286ED4}"/>
              </a:ext>
            </a:extLst>
          </p:cNvPr>
          <p:cNvSpPr/>
          <p:nvPr/>
        </p:nvSpPr>
        <p:spPr>
          <a:xfrm>
            <a:off x="435934" y="2931267"/>
            <a:ext cx="381000" cy="365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62A81EF-D547-4343-91DF-3089B6351900}"/>
              </a:ext>
            </a:extLst>
          </p:cNvPr>
          <p:cNvSpPr/>
          <p:nvPr/>
        </p:nvSpPr>
        <p:spPr>
          <a:xfrm>
            <a:off x="461452" y="4765858"/>
            <a:ext cx="381000" cy="365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ED9C1D-6CBE-4B9F-9246-D42C22AD016B}"/>
              </a:ext>
            </a:extLst>
          </p:cNvPr>
          <p:cNvSpPr/>
          <p:nvPr/>
        </p:nvSpPr>
        <p:spPr>
          <a:xfrm>
            <a:off x="459657" y="6435895"/>
            <a:ext cx="70079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From: Claus Wilke (2021), </a:t>
            </a:r>
            <a:r>
              <a:rPr lang="en-US" sz="1200" i="1" dirty="0">
                <a:solidFill>
                  <a:prstClr val="black"/>
                </a:solidFill>
              </a:rPr>
              <a:t>Fundamentals of Data Visualization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dirty="0">
                <a:solidFill>
                  <a:prstClr val="black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https://clauswilke.com/dataviz/</a:t>
            </a:r>
            <a:r>
              <a:rPr lang="en-US" sz="1200" dirty="0">
                <a:solidFill>
                  <a:prstClr val="black"/>
                </a:solidFill>
              </a:rPr>
              <a:t> , Ch 16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26660D-D388-4229-8067-D0110F4E6A40}"/>
              </a:ext>
            </a:extLst>
          </p:cNvPr>
          <p:cNvSpPr txBox="1"/>
          <p:nvPr/>
        </p:nvSpPr>
        <p:spPr>
          <a:xfrm>
            <a:off x="1295400" y="3111726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+/- </a:t>
            </a:r>
            <a:r>
              <a:rPr lang="en-US" dirty="0" err="1"/>
              <a:t>sd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077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064E2-CF1C-4047-BF58-67A167E23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distributions: Contrasts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BB88E8-97CB-4F9F-A696-C0B0B2DC8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 dirty="0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B1D284A4-5481-41EF-A395-0BBF9711E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2200"/>
            <a:ext cx="7680960" cy="38376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A58E19-31FB-4A49-9D4B-9C8993258A7E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comparison of one group to all others, plot the </a:t>
            </a:r>
            <a:r>
              <a:rPr lang="en-US" dirty="0">
                <a:solidFill>
                  <a:srgbClr val="FF0000"/>
                </a:solidFill>
              </a:rPr>
              <a:t>difference</a:t>
            </a:r>
            <a:r>
              <a:rPr lang="en-US" dirty="0"/>
              <a:t> directly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see which differences exclude 0, at what confidence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960925-DE5F-4FB6-B6DE-A1A5B4B011B0}"/>
              </a:ext>
            </a:extLst>
          </p:cNvPr>
          <p:cNvSpPr txBox="1"/>
          <p:nvPr/>
        </p:nvSpPr>
        <p:spPr>
          <a:xfrm>
            <a:off x="8305800" y="2826776"/>
            <a:ext cx="38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E183EE-FF4C-441F-A42E-28A07FA8CB37}"/>
              </a:ext>
            </a:extLst>
          </p:cNvPr>
          <p:cNvSpPr/>
          <p:nvPr/>
        </p:nvSpPr>
        <p:spPr>
          <a:xfrm>
            <a:off x="8322279" y="3383357"/>
            <a:ext cx="7906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rgbClr val="00B050"/>
                </a:solidFill>
                <a:sym typeface="Wingdings" panose="05000000000000000000" pitchFamily="2" charset="2"/>
              </a:rPr>
              <a:t>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FFCE6C-94CB-42F0-A279-988956CE554F}"/>
              </a:ext>
            </a:extLst>
          </p:cNvPr>
          <p:cNvSpPr txBox="1"/>
          <p:nvPr/>
        </p:nvSpPr>
        <p:spPr>
          <a:xfrm>
            <a:off x="8322279" y="3979608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010047-4AA9-469F-840F-1AE053DAAFFB}"/>
              </a:ext>
            </a:extLst>
          </p:cNvPr>
          <p:cNvSpPr/>
          <p:nvPr/>
        </p:nvSpPr>
        <p:spPr>
          <a:xfrm>
            <a:off x="8334569" y="4536189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D4ABB9-1E88-4FEE-B9E9-11E8AC47E9D6}"/>
              </a:ext>
            </a:extLst>
          </p:cNvPr>
          <p:cNvSpPr/>
          <p:nvPr/>
        </p:nvSpPr>
        <p:spPr>
          <a:xfrm>
            <a:off x="8322279" y="499247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2CDD39-7774-497D-B205-F6E9AA878B40}"/>
              </a:ext>
            </a:extLst>
          </p:cNvPr>
          <p:cNvSpPr/>
          <p:nvPr/>
        </p:nvSpPr>
        <p:spPr>
          <a:xfrm>
            <a:off x="533400" y="6339433"/>
            <a:ext cx="6934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From: Claus Wilke (2021), </a:t>
            </a:r>
            <a:r>
              <a:rPr lang="en-US" sz="1200" i="1" dirty="0">
                <a:solidFill>
                  <a:prstClr val="black"/>
                </a:solidFill>
              </a:rPr>
              <a:t>Fundamentals of Data Visualization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dirty="0">
                <a:solidFill>
                  <a:prstClr val="black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https://clauswilke.com/dataviz/</a:t>
            </a:r>
            <a:r>
              <a:rPr lang="en-US" sz="1200" dirty="0">
                <a:solidFill>
                  <a:prstClr val="black"/>
                </a:solidFill>
              </a:rPr>
              <a:t> , Ch 16 </a:t>
            </a:r>
          </a:p>
        </p:txBody>
      </p:sp>
    </p:spTree>
    <p:extLst>
      <p:ext uri="{BB962C8B-B14F-4D97-AF65-F5344CB8AC3E}">
        <p14:creationId xmlns:p14="http://schemas.microsoft.com/office/powerpoint/2010/main" val="3038961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8134E-DF1B-4909-BE5F-93B07A487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Sources of uncertainty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FC5F8-8B22-47D2-970C-46A448C25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800600"/>
          </a:xfrm>
        </p:spPr>
        <p:txBody>
          <a:bodyPr/>
          <a:lstStyle/>
          <a:p>
            <a:r>
              <a:rPr lang="en-US" sz="2400" dirty="0"/>
              <a:t>Where does the </a:t>
            </a:r>
            <a:r>
              <a:rPr lang="en-US" sz="2400" dirty="0">
                <a:hlinkClick r:id="rId2"/>
              </a:rPr>
              <a:t>uncertainty</a:t>
            </a:r>
            <a:r>
              <a:rPr lang="en-US" sz="2400" dirty="0"/>
              <a:t> in statistics come from? There are four main sources:</a:t>
            </a:r>
          </a:p>
          <a:p>
            <a:pPr lvl="1"/>
            <a:r>
              <a:rPr lang="en-US" b="1" dirty="0"/>
              <a:t>Data: </a:t>
            </a:r>
            <a:r>
              <a:rPr lang="en-US" dirty="0"/>
              <a:t>data can contain random error or have missing entries.</a:t>
            </a:r>
          </a:p>
          <a:p>
            <a:pPr lvl="1"/>
            <a:r>
              <a:rPr lang="en-US" b="1" dirty="0"/>
              <a:t>Assumptions:</a:t>
            </a:r>
            <a:r>
              <a:rPr lang="en-US" dirty="0"/>
              <a:t> model assumptions asses plausible values from distributions.</a:t>
            </a:r>
          </a:p>
          <a:p>
            <a:pPr lvl="1"/>
            <a:r>
              <a:rPr lang="en-US" b="1" dirty="0"/>
              <a:t>Models: </a:t>
            </a:r>
            <a:r>
              <a:rPr lang="en-US" dirty="0"/>
              <a:t>there is choice over the techniques and models we use. </a:t>
            </a:r>
          </a:p>
          <a:p>
            <a:pPr lvl="2"/>
            <a:r>
              <a:rPr lang="en-US" dirty="0"/>
              <a:t>Different analysts may choose different methods, yielding different estimates.</a:t>
            </a:r>
          </a:p>
          <a:p>
            <a:pPr lvl="1"/>
            <a:r>
              <a:rPr lang="en-US" b="1" dirty="0"/>
              <a:t>Replications</a:t>
            </a:r>
            <a:r>
              <a:rPr lang="en-US" dirty="0"/>
              <a:t>: Estimates of effects can vary from study to study. How to synthesize these?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CA4C8-7D30-4B83-A2AC-4904594A8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DEE0A9-10B7-1A77-7EF9-121571945264}"/>
              </a:ext>
            </a:extLst>
          </p:cNvPr>
          <p:cNvSpPr txBox="1"/>
          <p:nvPr/>
        </p:nvSpPr>
        <p:spPr>
          <a:xfrm>
            <a:off x="457200" y="6172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See: </a:t>
            </a:r>
            <a:r>
              <a:rPr lang="en-CA" dirty="0">
                <a:hlinkClick r:id="rId3"/>
              </a:rPr>
              <a:t>Uncertainty Toolkit, Ch 3 </a:t>
            </a:r>
            <a:r>
              <a:rPr lang="en-CA" dirty="0"/>
              <a:t>for other terms to understand uncertainty</a:t>
            </a:r>
          </a:p>
        </p:txBody>
      </p:sp>
    </p:spTree>
    <p:extLst>
      <p:ext uri="{BB962C8B-B14F-4D97-AF65-F5344CB8AC3E}">
        <p14:creationId xmlns:p14="http://schemas.microsoft.com/office/powerpoint/2010/main" val="5347385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24EFE-FA1C-4011-8BED-063690F4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Intervals: Direct vs. Differences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0C56EB-D6D1-49BB-9AD3-C9B898571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B603EB-2C52-4E62-B608-C09BA4263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878422"/>
            <a:ext cx="4000500" cy="4648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3EBDC8-62B6-4DB8-A399-A5E3215FB0C6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standard error for the </a:t>
            </a:r>
            <a:r>
              <a:rPr lang="en-US" dirty="0">
                <a:solidFill>
                  <a:srgbClr val="FF0000"/>
                </a:solidFill>
              </a:rPr>
              <a:t>difference</a:t>
            </a:r>
            <a:r>
              <a:rPr lang="en-US" dirty="0"/>
              <a:t> between two means is always </a:t>
            </a:r>
            <a:r>
              <a:rPr lang="en-US" b="1" dirty="0">
                <a:solidFill>
                  <a:srgbClr val="FF0000"/>
                </a:solidFill>
              </a:rPr>
              <a:t>larger than the standard error of either mean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1A5841D-7715-4E0D-861E-7AC67BCB7F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6886817"/>
              </p:ext>
            </p:extLst>
          </p:nvPr>
        </p:nvGraphicFramePr>
        <p:xfrm>
          <a:off x="679449" y="2286000"/>
          <a:ext cx="171994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02960" imgH="266400" progId="Equation.DSMT4">
                  <p:embed/>
                </p:oleObj>
              </mc:Choice>
              <mc:Fallback>
                <p:oleObj name="Equation" r:id="rId3" imgW="100296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9449" y="2286000"/>
                        <a:ext cx="1719943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25BAB10-0A86-433E-9C9A-28DFBD41B5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9985803"/>
              </p:ext>
            </p:extLst>
          </p:nvPr>
        </p:nvGraphicFramePr>
        <p:xfrm>
          <a:off x="679449" y="3282950"/>
          <a:ext cx="288234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841400" imgH="291960" progId="Equation.DSMT4">
                  <p:embed/>
                </p:oleObj>
              </mc:Choice>
              <mc:Fallback>
                <p:oleObj name="Equation" r:id="rId5" imgW="184140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9449" y="3282950"/>
                        <a:ext cx="2882348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6A6F3B1-54F1-3BE6-8EDE-56511C1CAD67}"/>
              </a:ext>
            </a:extLst>
          </p:cNvPr>
          <p:cNvSpPr txBox="1"/>
          <p:nvPr/>
        </p:nvSpPr>
        <p:spPr>
          <a:xfrm>
            <a:off x="533400" y="4495800"/>
            <a:ext cx="28823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When separate intervals are shown, the visual inference is that groups </a:t>
            </a:r>
            <a:r>
              <a:rPr lang="en-CA" dirty="0">
                <a:solidFill>
                  <a:srgbClr val="0070C0"/>
                </a:solidFill>
              </a:rPr>
              <a:t>differ</a:t>
            </a:r>
            <a:r>
              <a:rPr lang="en-CA" dirty="0"/>
              <a:t> significantly if intervals do not </a:t>
            </a:r>
            <a:r>
              <a:rPr lang="en-CA" dirty="0">
                <a:solidFill>
                  <a:srgbClr val="0070C0"/>
                </a:solidFill>
              </a:rPr>
              <a:t>overlap</a:t>
            </a:r>
            <a:r>
              <a:rPr lang="en-CA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86618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F0FC-8911-491B-AADE-E5429B6B6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kind of intervals?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1982EF-8FB0-4A02-9014-21EA6E858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74838"/>
            <a:ext cx="4040188" cy="639762"/>
          </a:xfrm>
        </p:spPr>
        <p:txBody>
          <a:bodyPr/>
          <a:lstStyle/>
          <a:p>
            <a:r>
              <a:rPr lang="en-US" dirty="0"/>
              <a:t>Frequentist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CE3611E-2961-4233-B795-81F81073F43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57200" y="2487612"/>
                <a:ext cx="4040188" cy="3951288"/>
              </a:xfrm>
            </p:spPr>
            <p:txBody>
              <a:bodyPr/>
              <a:lstStyle/>
              <a:p>
                <a:r>
                  <a:rPr lang="en-US" dirty="0"/>
                  <a:t>Confidence interval</a:t>
                </a:r>
              </a:p>
              <a:p>
                <a:r>
                  <a:rPr lang="en-US" dirty="0"/>
                  <a:t>Scope: repeated (hypothetical) samples</a:t>
                </a:r>
              </a:p>
              <a:p>
                <a:r>
                  <a:rPr lang="en-US" dirty="0"/>
                  <a:t>Center: parameter estimate</a:t>
                </a:r>
              </a:p>
              <a:p>
                <a:pPr lvl="1"/>
                <a:r>
                  <a:rPr lang="en-US" dirty="0"/>
                  <a:t>μ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; </m:t>
                    </m:r>
                    <m:r>
                      <m:rPr>
                        <m:sty m:val="p"/>
                      </m:rPr>
                      <a:rPr lang="el-GR" b="0" i="1" dirty="0" smtClean="0">
                        <a:latin typeface="Cambria Math" panose="02040503050406030204" pitchFamily="18" charset="0"/>
                      </a:rPr>
                      <m:t>β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b="0" i="1" dirty="0" smtClean="0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</m:acc>
                  </m:oMath>
                </a14:m>
                <a:endParaRPr lang="en-US" b="0" dirty="0"/>
              </a:p>
              <a:p>
                <a:r>
                  <a:rPr lang="en-US" dirty="0"/>
                  <a:t>Width: ~ std. error=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acc>
                  </m:oMath>
                </a14:m>
                <a:r>
                  <a:rPr lang="en-US" b="0" dirty="0"/>
                  <a:t>/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Interpretation: true parameter w/in this interval 1-α % (in repeated samples)</a:t>
                </a:r>
                <a:endParaRPr lang="en-US" b="0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CE3611E-2961-4233-B795-81F81073F4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57200" y="2487612"/>
                <a:ext cx="4040188" cy="3951288"/>
              </a:xfrm>
              <a:blipFill>
                <a:blip r:embed="rId2"/>
                <a:stretch>
                  <a:fillRect l="-2715" t="-2315" r="-256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8133A-63C2-4452-B6F9-C83A55858B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1874838"/>
            <a:ext cx="4041775" cy="639762"/>
          </a:xfrm>
        </p:spPr>
        <p:txBody>
          <a:bodyPr/>
          <a:lstStyle/>
          <a:p>
            <a:r>
              <a:rPr lang="en-US" dirty="0"/>
              <a:t>Bayesian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18D722-BE21-448F-87D5-21966B13D8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2487612"/>
            <a:ext cx="4041775" cy="3951288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Credibility</a:t>
            </a:r>
            <a:r>
              <a:rPr lang="en-US" dirty="0"/>
              <a:t> interval</a:t>
            </a:r>
          </a:p>
          <a:p>
            <a:r>
              <a:rPr lang="en-US" dirty="0"/>
              <a:t>Scope: repeated draws from the posterior distribution</a:t>
            </a:r>
          </a:p>
          <a:p>
            <a:r>
              <a:rPr lang="en-US" dirty="0"/>
              <a:t>Center: median of posterior distribution</a:t>
            </a:r>
          </a:p>
          <a:p>
            <a:r>
              <a:rPr lang="en-US" dirty="0"/>
              <a:t>Width: MAD </a:t>
            </a:r>
            <a:r>
              <a:rPr lang="en-US" dirty="0" err="1"/>
              <a:t>sd</a:t>
            </a:r>
            <a:r>
              <a:rPr lang="en-US" dirty="0"/>
              <a:t> of posterior</a:t>
            </a:r>
          </a:p>
          <a:p>
            <a:r>
              <a:rPr lang="en-US" dirty="0"/>
              <a:t>Interpretation: Given prior, expect parameter w/in this interval 1-α % of draws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822779-247C-4452-BFE6-ABC3BBECE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9" name="Picture 8" descr="A person with a beard and mustache wearing glasses&#10;&#10;Description automatically generated">
            <a:extLst>
              <a:ext uri="{FF2B5EF4-FFF2-40B4-BE49-F238E27FC236}">
                <a16:creationId xmlns:a16="http://schemas.microsoft.com/office/drawing/2014/main" id="{F19883DD-F698-E9D2-BA4A-3C6B57ED19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71" y="1009969"/>
            <a:ext cx="648201" cy="9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2ABD41-3036-0822-C01C-A2DFF701D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025" y="1041924"/>
            <a:ext cx="82006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4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C3F1F-22A3-40FF-951C-AA014B3D5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Bayesian intervals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871E7E-2660-4219-8AF1-63C7E04F9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909528A-C011-429A-90EC-73BFC8BE6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67" y="1524000"/>
            <a:ext cx="7835265" cy="46977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EA4643-8DA3-4ABB-BD47-9D9E503DF786}"/>
              </a:ext>
            </a:extLst>
          </p:cNvPr>
          <p:cNvSpPr/>
          <p:nvPr/>
        </p:nvSpPr>
        <p:spPr>
          <a:xfrm>
            <a:off x="533400" y="6339433"/>
            <a:ext cx="6934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From: Claus Wilke (2021), </a:t>
            </a:r>
            <a:r>
              <a:rPr lang="en-US" sz="1200" i="1" dirty="0">
                <a:solidFill>
                  <a:prstClr val="black"/>
                </a:solidFill>
              </a:rPr>
              <a:t>Fundamentals of Data Visualization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dirty="0">
                <a:solidFill>
                  <a:prstClr val="black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https://clauswilke.com/dataviz/</a:t>
            </a:r>
            <a:r>
              <a:rPr lang="en-US" sz="1200" dirty="0">
                <a:solidFill>
                  <a:prstClr val="black"/>
                </a:solidFill>
              </a:rPr>
              <a:t> , Ch 16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7151A4-A4B9-709E-8544-641844CB34DB}"/>
              </a:ext>
            </a:extLst>
          </p:cNvPr>
          <p:cNvSpPr txBox="1"/>
          <p:nvPr/>
        </p:nvSpPr>
        <p:spPr>
          <a:xfrm>
            <a:off x="457200" y="11430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Distribution of repeated draws from posterior distribution</a:t>
            </a:r>
          </a:p>
        </p:txBody>
      </p:sp>
    </p:spTree>
    <p:extLst>
      <p:ext uri="{BB962C8B-B14F-4D97-AF65-F5344CB8AC3E}">
        <p14:creationId xmlns:p14="http://schemas.microsoft.com/office/powerpoint/2010/main" val="36709730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1F5B1-BFB5-42A2-A9DB-7BE6D272F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tidybayes</a:t>
            </a:r>
            <a:r>
              <a:rPr lang="en-US" sz="3200" dirty="0"/>
              <a:t>: Bayesian analysis + tidy data + </a:t>
            </a:r>
            <a:r>
              <a:rPr lang="en-US" sz="3200" dirty="0" err="1"/>
              <a:t>geoms</a:t>
            </a:r>
            <a:endParaRPr lang="en-US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0847E3-63BC-424A-BD52-34BE1616A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{</a:t>
            </a:r>
            <a:r>
              <a:rPr lang="en-US" dirty="0" err="1"/>
              <a:t>tidybayes</a:t>
            </a:r>
            <a:r>
              <a:rPr lang="en-US" dirty="0"/>
              <a:t>} package makes it easier to combine Bayesian analysis with insightful </a:t>
            </a:r>
            <a:r>
              <a:rPr lang="en-US" dirty="0" err="1"/>
              <a:t>ggplot</a:t>
            </a:r>
            <a:r>
              <a:rPr lang="en-US" dirty="0"/>
              <a:t> visualization</a:t>
            </a:r>
          </a:p>
          <a:p>
            <a:pPr lvl="1"/>
            <a:r>
              <a:rPr lang="en-US" dirty="0"/>
              <a:t>Bayesian packages: JAGS, Stan (</a:t>
            </a:r>
            <a:r>
              <a:rPr lang="en-US" dirty="0" err="1"/>
              <a:t>rstanarm</a:t>
            </a:r>
            <a:r>
              <a:rPr lang="en-US" dirty="0"/>
              <a:t>), brms</a:t>
            </a:r>
          </a:p>
          <a:p>
            <a:pPr lvl="1"/>
            <a:r>
              <a:rPr lang="en-US" dirty="0"/>
              <a:t>Inputs: data, model specifications aren’t tidy</a:t>
            </a:r>
          </a:p>
          <a:p>
            <a:pPr lvl="2"/>
            <a:r>
              <a:rPr lang="en-US" dirty="0"/>
              <a:t>Need to translate data into forms these packages expect</a:t>
            </a:r>
          </a:p>
          <a:p>
            <a:pPr lvl="1"/>
            <a:r>
              <a:rPr lang="en-US" dirty="0"/>
              <a:t>Outputs: Posterior draws, distributions aren’t tidy</a:t>
            </a:r>
          </a:p>
          <a:p>
            <a:pPr lvl="2"/>
            <a:r>
              <a:rPr lang="en-US" dirty="0"/>
              <a:t>Need to translate these into form suitable for summaries &amp; plotting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/>
              <a:t>Extract tidy fits and predictions from models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/>
              <a:t>Summarize posterior distributions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/>
              <a:t>Visualize priors and posteriors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91D2AD-EA0A-4062-A519-F945F46E3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 descr="A logo with blue dots&#10;&#10;Description automatically generated">
            <a:extLst>
              <a:ext uri="{FF2B5EF4-FFF2-40B4-BE49-F238E27FC236}">
                <a16:creationId xmlns:a16="http://schemas.microsoft.com/office/drawing/2014/main" id="{D2F1D371-FF31-43D4-E75B-65A5F7577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824" y="2133600"/>
            <a:ext cx="764853" cy="8951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C52611-00A0-E5AF-D5EA-778CB20697C7}"/>
              </a:ext>
            </a:extLst>
          </p:cNvPr>
          <p:cNvSpPr txBox="1"/>
          <p:nvPr/>
        </p:nvSpPr>
        <p:spPr>
          <a:xfrm>
            <a:off x="762000" y="6096000"/>
            <a:ext cx="571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Docs: </a:t>
            </a:r>
            <a:r>
              <a:rPr lang="en-CA" sz="1600" dirty="0">
                <a:hlinkClick r:id="rId3"/>
              </a:rPr>
              <a:t>http://mjskay.github.io/tidybayes/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55642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B43312-140E-479D-9CF2-9C03676B3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Bayesian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5CE8A2-602F-40BA-AD32-537A137B7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sp>
        <p:nvSpPr>
          <p:cNvPr id="6" name="Flowchart: Internal Storage 5">
            <a:extLst>
              <a:ext uri="{FF2B5EF4-FFF2-40B4-BE49-F238E27FC236}">
                <a16:creationId xmlns:a16="http://schemas.microsoft.com/office/drawing/2014/main" id="{B7E30043-1872-469C-BDCB-6D872F28533D}"/>
              </a:ext>
            </a:extLst>
          </p:cNvPr>
          <p:cNvSpPr/>
          <p:nvPr/>
        </p:nvSpPr>
        <p:spPr>
          <a:xfrm>
            <a:off x="838200" y="1676400"/>
            <a:ext cx="1752600" cy="914400"/>
          </a:xfrm>
          <a:prstGeom prst="flowChartInternalStorage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Document 6">
            <a:extLst>
              <a:ext uri="{FF2B5EF4-FFF2-40B4-BE49-F238E27FC236}">
                <a16:creationId xmlns:a16="http://schemas.microsoft.com/office/drawing/2014/main" id="{FB3A8FB7-08B3-4159-B07C-96957F96F8FA}"/>
              </a:ext>
            </a:extLst>
          </p:cNvPr>
          <p:cNvSpPr/>
          <p:nvPr/>
        </p:nvSpPr>
        <p:spPr>
          <a:xfrm>
            <a:off x="838200" y="3352800"/>
            <a:ext cx="1828800" cy="2646648"/>
          </a:xfrm>
          <a:prstGeom prst="flowChartDocument">
            <a:avLst/>
          </a:prstGeom>
          <a:solidFill>
            <a:schemeClr val="tx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lowchart: Delay 7">
            <a:extLst>
              <a:ext uri="{FF2B5EF4-FFF2-40B4-BE49-F238E27FC236}">
                <a16:creationId xmlns:a16="http://schemas.microsoft.com/office/drawing/2014/main" id="{3E799097-6AE4-4DCA-AADA-1C210B364FA6}"/>
              </a:ext>
            </a:extLst>
          </p:cNvPr>
          <p:cNvSpPr/>
          <p:nvPr/>
        </p:nvSpPr>
        <p:spPr>
          <a:xfrm>
            <a:off x="3276600" y="2110563"/>
            <a:ext cx="1676400" cy="1470837"/>
          </a:xfrm>
          <a:prstGeom prst="flowChartDelay">
            <a:avLst/>
          </a:prstGeom>
          <a:solidFill>
            <a:schemeClr val="tx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lowchart: Multidocument 8">
            <a:extLst>
              <a:ext uri="{FF2B5EF4-FFF2-40B4-BE49-F238E27FC236}">
                <a16:creationId xmlns:a16="http://schemas.microsoft.com/office/drawing/2014/main" id="{CBF5D0CC-88A0-49C5-A095-161B5E8E5F5B}"/>
              </a:ext>
            </a:extLst>
          </p:cNvPr>
          <p:cNvSpPr/>
          <p:nvPr/>
        </p:nvSpPr>
        <p:spPr>
          <a:xfrm>
            <a:off x="5727407" y="1860550"/>
            <a:ext cx="1752600" cy="2286000"/>
          </a:xfrm>
          <a:prstGeom prst="flowChartMultidocument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56BF64-7E67-4F1F-B066-4731A32BFDA7}"/>
              </a:ext>
            </a:extLst>
          </p:cNvPr>
          <p:cNvSpPr txBox="1"/>
          <p:nvPr/>
        </p:nvSpPr>
        <p:spPr>
          <a:xfrm>
            <a:off x="1050850" y="1876499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613C16-6D70-4BDD-B9FD-08CA1FA82C47}"/>
              </a:ext>
            </a:extLst>
          </p:cNvPr>
          <p:cNvSpPr txBox="1"/>
          <p:nvPr/>
        </p:nvSpPr>
        <p:spPr>
          <a:xfrm>
            <a:off x="1050850" y="3452037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D77E8C-7668-4D71-A5B4-CB111100148D}"/>
              </a:ext>
            </a:extLst>
          </p:cNvPr>
          <p:cNvSpPr txBox="1"/>
          <p:nvPr/>
        </p:nvSpPr>
        <p:spPr>
          <a:xfrm>
            <a:off x="942975" y="4214036"/>
            <a:ext cx="20764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response = (1|group)</a:t>
            </a:r>
          </a:p>
          <a:p>
            <a:r>
              <a:rPr lang="en-US" sz="1400" dirty="0"/>
              <a:t>prior = c(</a:t>
            </a:r>
          </a:p>
          <a:p>
            <a:r>
              <a:rPr lang="en-US" sz="1400" dirty="0"/>
              <a:t>   prior (intercept),</a:t>
            </a:r>
          </a:p>
          <a:p>
            <a:r>
              <a:rPr lang="en-US" sz="1400" dirty="0"/>
              <a:t>   prior(</a:t>
            </a:r>
            <a:r>
              <a:rPr lang="en-US" sz="1400" dirty="0" err="1"/>
              <a:t>sd</a:t>
            </a:r>
            <a:r>
              <a:rPr lang="en-US" sz="1400" dirty="0"/>
              <a:t>)</a:t>
            </a:r>
          </a:p>
          <a:p>
            <a:r>
              <a:rPr lang="en-US" sz="1400" dirty="0"/>
              <a:t>   prior(sigma))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D9DE46-00B2-4549-B259-4098B0E5BB3C}"/>
              </a:ext>
            </a:extLst>
          </p:cNvPr>
          <p:cNvSpPr txBox="1"/>
          <p:nvPr/>
        </p:nvSpPr>
        <p:spPr>
          <a:xfrm>
            <a:off x="5638800" y="2621040"/>
            <a:ext cx="175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draws from posterior</a:t>
            </a:r>
          </a:p>
        </p:txBody>
      </p:sp>
      <p:sp>
        <p:nvSpPr>
          <p:cNvPr id="15" name="Plus Sign 14">
            <a:extLst>
              <a:ext uri="{FF2B5EF4-FFF2-40B4-BE49-F238E27FC236}">
                <a16:creationId xmlns:a16="http://schemas.microsoft.com/office/drawing/2014/main" id="{9345E9AD-442B-4E2E-9E8C-F6E5DB8619D9}"/>
              </a:ext>
            </a:extLst>
          </p:cNvPr>
          <p:cNvSpPr/>
          <p:nvPr/>
        </p:nvSpPr>
        <p:spPr>
          <a:xfrm>
            <a:off x="1371600" y="2698587"/>
            <a:ext cx="609600" cy="533237"/>
          </a:xfrm>
          <a:prstGeom prst="mathPlu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DF3E7B-C04C-404D-B7D0-A9035A3C539F}"/>
              </a:ext>
            </a:extLst>
          </p:cNvPr>
          <p:cNvSpPr txBox="1"/>
          <p:nvPr/>
        </p:nvSpPr>
        <p:spPr>
          <a:xfrm>
            <a:off x="3318683" y="2236334"/>
            <a:ext cx="133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Bayesian fit function:</a:t>
            </a:r>
          </a:p>
          <a:p>
            <a:r>
              <a:rPr lang="en-US" dirty="0" err="1"/>
              <a:t>stanglm</a:t>
            </a:r>
            <a:r>
              <a:rPr lang="en-US" dirty="0"/>
              <a:t>()</a:t>
            </a:r>
          </a:p>
          <a:p>
            <a:r>
              <a:rPr lang="en-US" dirty="0" err="1"/>
              <a:t>brm</a:t>
            </a:r>
            <a:r>
              <a:rPr lang="en-US" dirty="0"/>
              <a:t>(), …</a:t>
            </a:r>
          </a:p>
        </p:txBody>
      </p:sp>
      <p:sp>
        <p:nvSpPr>
          <p:cNvPr id="18" name="Flowchart: Internal Storage 17">
            <a:extLst>
              <a:ext uri="{FF2B5EF4-FFF2-40B4-BE49-F238E27FC236}">
                <a16:creationId xmlns:a16="http://schemas.microsoft.com/office/drawing/2014/main" id="{CBC206DD-1C2D-4580-915A-A25562E6527E}"/>
              </a:ext>
            </a:extLst>
          </p:cNvPr>
          <p:cNvSpPr/>
          <p:nvPr/>
        </p:nvSpPr>
        <p:spPr>
          <a:xfrm>
            <a:off x="3501877" y="4798810"/>
            <a:ext cx="2076450" cy="1784551"/>
          </a:xfrm>
          <a:prstGeom prst="flowChartInternalStorage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lowchart: Internal Storage 18">
            <a:extLst>
              <a:ext uri="{FF2B5EF4-FFF2-40B4-BE49-F238E27FC236}">
                <a16:creationId xmlns:a16="http://schemas.microsoft.com/office/drawing/2014/main" id="{23A11453-BC34-4147-A199-7312315B477E}"/>
              </a:ext>
            </a:extLst>
          </p:cNvPr>
          <p:cNvSpPr/>
          <p:nvPr/>
        </p:nvSpPr>
        <p:spPr>
          <a:xfrm>
            <a:off x="6124577" y="4805880"/>
            <a:ext cx="2076450" cy="1784551"/>
          </a:xfrm>
          <a:prstGeom prst="flowChartInternalStorage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C629A6-FFAA-4560-834A-813FA40473C4}"/>
              </a:ext>
            </a:extLst>
          </p:cNvPr>
          <p:cNvSpPr txBox="1"/>
          <p:nvPr/>
        </p:nvSpPr>
        <p:spPr>
          <a:xfrm>
            <a:off x="3737783" y="5044606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summaries &amp; point intervals (median, quantile intervals)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877314-BCAF-467D-8E30-33190FC1160D}"/>
              </a:ext>
            </a:extLst>
          </p:cNvPr>
          <p:cNvSpPr txBox="1"/>
          <p:nvPr/>
        </p:nvSpPr>
        <p:spPr>
          <a:xfrm>
            <a:off x="6547886" y="5183105"/>
            <a:ext cx="1447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8065A56-37BC-4C6C-8651-BD57B5CE89FD}"/>
              </a:ext>
            </a:extLst>
          </p:cNvPr>
          <p:cNvSpPr/>
          <p:nvPr/>
        </p:nvSpPr>
        <p:spPr>
          <a:xfrm rot="18131838">
            <a:off x="2586407" y="3930843"/>
            <a:ext cx="838200" cy="253694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A4E5C5AF-C1B2-4CAD-9D43-75D5C17665F7}"/>
              </a:ext>
            </a:extLst>
          </p:cNvPr>
          <p:cNvSpPr/>
          <p:nvPr/>
        </p:nvSpPr>
        <p:spPr>
          <a:xfrm>
            <a:off x="4756297" y="2719134"/>
            <a:ext cx="838200" cy="253694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92CEB36-CB6A-4ECD-BA76-943838B42941}"/>
              </a:ext>
            </a:extLst>
          </p:cNvPr>
          <p:cNvSpPr/>
          <p:nvPr/>
        </p:nvSpPr>
        <p:spPr>
          <a:xfrm rot="8692478">
            <a:off x="4755548" y="4151452"/>
            <a:ext cx="1321756" cy="286466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AED405C1-E33C-4C1A-84AA-C3A6F42D8DDD}"/>
              </a:ext>
            </a:extLst>
          </p:cNvPr>
          <p:cNvSpPr/>
          <p:nvPr/>
        </p:nvSpPr>
        <p:spPr>
          <a:xfrm rot="2360434">
            <a:off x="6248075" y="4145497"/>
            <a:ext cx="1321756" cy="286466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A logo with blue dots&#10;&#10;Description automatically generated">
            <a:extLst>
              <a:ext uri="{FF2B5EF4-FFF2-40B4-BE49-F238E27FC236}">
                <a16:creationId xmlns:a16="http://schemas.microsoft.com/office/drawing/2014/main" id="{0DA92C78-EB47-3A7D-8D27-704515FAE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497" y="4253367"/>
            <a:ext cx="651270" cy="76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68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6ABA-F99D-488A-ACBC-0BE0D71DF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Posterior = Prior × Likelihood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E05E8B-2CE8-437F-9D71-2CECE5E2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42821C-0CAF-47AB-A50F-CC39EE44A9B2}"/>
                  </a:ext>
                </a:extLst>
              </p:cNvPr>
              <p:cNvSpPr txBox="1"/>
              <p:nvPr/>
            </p:nvSpPr>
            <p:spPr>
              <a:xfrm>
                <a:off x="2273867" y="2415967"/>
                <a:ext cx="13958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𝐷𝑎𝑡𝑎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42821C-0CAF-47AB-A50F-CC39EE44A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867" y="2415967"/>
                <a:ext cx="1395865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>
            <a:extLst>
              <a:ext uri="{FF2B5EF4-FFF2-40B4-BE49-F238E27FC236}">
                <a16:creationId xmlns:a16="http://schemas.microsoft.com/office/drawing/2014/main" id="{8AFA9E10-3321-46CB-83AA-3F1A10D4FA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62300" y="2577068"/>
            <a:ext cx="5334000" cy="381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6B8478-BE04-4F36-AB53-E16BF3D0A7DD}"/>
                  </a:ext>
                </a:extLst>
              </p:cNvPr>
              <p:cNvSpPr txBox="1"/>
              <p:nvPr/>
            </p:nvSpPr>
            <p:spPr>
              <a:xfrm>
                <a:off x="7124700" y="2947399"/>
                <a:ext cx="1295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𝐷𝑎𝑡𝑎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6B8478-BE04-4F36-AB53-E16BF3D0A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700" y="2947399"/>
                <a:ext cx="1295400" cy="400110"/>
              </a:xfrm>
              <a:prstGeom prst="rect">
                <a:avLst/>
              </a:prstGeom>
              <a:blipFill>
                <a:blip r:embed="rId7"/>
                <a:stretch>
                  <a:fillRect r="-5660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28218D32-92F5-4F53-BD95-F18633FB08BE}"/>
              </a:ext>
            </a:extLst>
          </p:cNvPr>
          <p:cNvGrpSpPr/>
          <p:nvPr/>
        </p:nvGrpSpPr>
        <p:grpSpPr>
          <a:xfrm>
            <a:off x="5039561" y="6182679"/>
            <a:ext cx="2542339" cy="461665"/>
            <a:chOff x="5486400" y="5927494"/>
            <a:chExt cx="2542339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6387AA-A242-4623-967C-E638F1140C43}"/>
                    </a:ext>
                  </a:extLst>
                </p:cNvPr>
                <p:cNvSpPr txBox="1"/>
                <p:nvPr/>
              </p:nvSpPr>
              <p:spPr>
                <a:xfrm>
                  <a:off x="5486400" y="5927494"/>
                  <a:ext cx="12954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6387AA-A242-4623-967C-E638F1140C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6400" y="5927494"/>
                  <a:ext cx="1295400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CFB2000-6EC1-426E-B79B-6F2955205F89}"/>
                </a:ext>
              </a:extLst>
            </p:cNvPr>
            <p:cNvSpPr txBox="1"/>
            <p:nvPr/>
          </p:nvSpPr>
          <p:spPr>
            <a:xfrm>
              <a:off x="6276139" y="5959984"/>
              <a:ext cx="1752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(mean, slope, …)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F6F1B3-658B-4025-B83C-FD6A72A0C73C}"/>
                  </a:ext>
                </a:extLst>
              </p:cNvPr>
              <p:cNvSpPr txBox="1"/>
              <p:nvPr/>
            </p:nvSpPr>
            <p:spPr>
              <a:xfrm>
                <a:off x="4229100" y="4734440"/>
                <a:ext cx="1295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F6F1B3-658B-4025-B83C-FD6A72A0C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100" y="4734440"/>
                <a:ext cx="1295400" cy="400110"/>
              </a:xfrm>
              <a:prstGeom prst="rect">
                <a:avLst/>
              </a:prstGeom>
              <a:blipFill>
                <a:blip r:embed="rId9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E3CDC63-19E0-44F1-BFC0-538EE900B759}"/>
              </a:ext>
            </a:extLst>
          </p:cNvPr>
          <p:cNvSpPr txBox="1"/>
          <p:nvPr/>
        </p:nvSpPr>
        <p:spPr>
          <a:xfrm>
            <a:off x="457200" y="1371600"/>
            <a:ext cx="594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have: Data, some model, some parameter(s) of interest, </a:t>
            </a:r>
            <a:r>
              <a:rPr lang="el-GR" dirty="0"/>
              <a:t>θ</a:t>
            </a:r>
            <a:endParaRPr lang="en-US" dirty="0"/>
          </a:p>
          <a:p>
            <a:endParaRPr lang="en-US" dirty="0"/>
          </a:p>
          <a:p>
            <a:r>
              <a:rPr lang="en-US" dirty="0"/>
              <a:t>Can calculate likelihood, </a:t>
            </a:r>
          </a:p>
          <a:p>
            <a:endParaRPr lang="en-US" dirty="0"/>
          </a:p>
          <a:p>
            <a:r>
              <a:rPr lang="en-US" dirty="0"/>
              <a:t>Want: posterior: </a:t>
            </a:r>
          </a:p>
          <a:p>
            <a:r>
              <a:rPr lang="en-US" dirty="0"/>
              <a:t>Previous research: some prior, </a:t>
            </a:r>
          </a:p>
          <a:p>
            <a:endParaRPr lang="en-US" dirty="0"/>
          </a:p>
          <a:p>
            <a:r>
              <a:rPr lang="en-US" dirty="0"/>
              <a:t>Bayes theorem: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B35F6D-4CD5-4350-B8F7-3D6088501129}"/>
                  </a:ext>
                </a:extLst>
              </p:cNvPr>
              <p:cNvSpPr txBox="1"/>
              <p:nvPr/>
            </p:nvSpPr>
            <p:spPr>
              <a:xfrm>
                <a:off x="2922181" y="1887610"/>
                <a:ext cx="1295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𝐷𝑎𝑡𝑎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B35F6D-4CD5-4350-B8F7-3D6088501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181" y="1887610"/>
                <a:ext cx="1295400" cy="400110"/>
              </a:xfrm>
              <a:prstGeom prst="rect">
                <a:avLst/>
              </a:prstGeom>
              <a:blipFill>
                <a:blip r:embed="rId10"/>
                <a:stretch>
                  <a:fillRect r="-5164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D97C314F-4F90-4BFF-8D82-A058D34041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9951" y="3968948"/>
            <a:ext cx="3334465" cy="10115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639112-E403-4848-813E-EF01B10F49CA}"/>
                  </a:ext>
                </a:extLst>
              </p:cNvPr>
              <p:cNvSpPr txBox="1"/>
              <p:nvPr/>
            </p:nvSpPr>
            <p:spPr>
              <a:xfrm>
                <a:off x="5363818" y="3863592"/>
                <a:ext cx="13958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𝐷𝑎𝑡𝑎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639112-E403-4848-813E-EF01B10F4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818" y="3863592"/>
                <a:ext cx="1395865" cy="400110"/>
              </a:xfrm>
              <a:prstGeom prst="rect">
                <a:avLst/>
              </a:prstGeom>
              <a:blipFill>
                <a:blip r:embed="rId12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3266433-741B-4E80-A6A1-C7ADF36335F9}"/>
                  </a:ext>
                </a:extLst>
              </p:cNvPr>
              <p:cNvSpPr txBox="1"/>
              <p:nvPr/>
            </p:nvSpPr>
            <p:spPr>
              <a:xfrm>
                <a:off x="3123484" y="2705315"/>
                <a:ext cx="1295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3266433-741B-4E80-A6A1-C7ADF3633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484" y="2705315"/>
                <a:ext cx="1295400" cy="400110"/>
              </a:xfrm>
              <a:prstGeom prst="rect">
                <a:avLst/>
              </a:prstGeom>
              <a:blipFill>
                <a:blip r:embed="rId1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CC3AFCC-D006-4FAF-BB73-7168D43B33E1}"/>
              </a:ext>
            </a:extLst>
          </p:cNvPr>
          <p:cNvSpPr txBox="1"/>
          <p:nvPr/>
        </p:nvSpPr>
        <p:spPr>
          <a:xfrm>
            <a:off x="4533900" y="509327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B323BA-30EC-43AD-B083-7D3AE2E6730E}"/>
              </a:ext>
            </a:extLst>
          </p:cNvPr>
          <p:cNvSpPr txBox="1"/>
          <p:nvPr/>
        </p:nvSpPr>
        <p:spPr>
          <a:xfrm>
            <a:off x="5750033" y="3507213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posterior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D13793-EE92-4324-B9AF-83CDC91881B0}"/>
              </a:ext>
            </a:extLst>
          </p:cNvPr>
          <p:cNvSpPr txBox="1"/>
          <p:nvPr/>
        </p:nvSpPr>
        <p:spPr>
          <a:xfrm>
            <a:off x="7295272" y="2682183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likelihood</a:t>
            </a:r>
          </a:p>
        </p:txBody>
      </p:sp>
    </p:spTree>
    <p:extLst>
      <p:ext uri="{BB962C8B-B14F-4D97-AF65-F5344CB8AC3E}">
        <p14:creationId xmlns:p14="http://schemas.microsoft.com/office/powerpoint/2010/main" val="20443818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FECDE-24DA-486D-9158-DFF0B71F9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tidybayes</a:t>
            </a:r>
            <a:r>
              <a:rPr lang="en-US" dirty="0"/>
              <a:t>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80B798-1E26-4870-8CED-8D3673D88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 descr="A picture containing umbrella, indoor, nature, accessory&#10;&#10;Description automatically generated">
            <a:extLst>
              <a:ext uri="{FF2B5EF4-FFF2-40B4-BE49-F238E27FC236}">
                <a16:creationId xmlns:a16="http://schemas.microsoft.com/office/drawing/2014/main" id="{5B6E8BA1-D7A7-42C4-B7C8-099B543CF1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42" y="1295399"/>
            <a:ext cx="4460357" cy="2973571"/>
          </a:xfrm>
          <a:prstGeom prst="rect">
            <a:avLst/>
          </a:prstGeom>
        </p:spPr>
      </p:pic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D83BC05F-89B6-4017-8186-9525E6751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452" y="3008532"/>
            <a:ext cx="4905308" cy="3503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AF33BC-AF76-465C-9CC8-92E8FE766AC7}"/>
              </a:ext>
            </a:extLst>
          </p:cNvPr>
          <p:cNvSpPr txBox="1"/>
          <p:nvPr/>
        </p:nvSpPr>
        <p:spPr>
          <a:xfrm>
            <a:off x="762000" y="23622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densities and intervals for model parameters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1A597-48E5-47ED-8FBF-92A9359633EC}"/>
              </a:ext>
            </a:extLst>
          </p:cNvPr>
          <p:cNvSpPr txBox="1"/>
          <p:nvPr/>
        </p:nvSpPr>
        <p:spPr>
          <a:xfrm>
            <a:off x="2819400" y="4961804"/>
            <a:ext cx="27432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data, posterior predictions, and posterior distributions of means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011F6F-595A-49EB-BE0C-CB32E85B7A93}"/>
              </a:ext>
            </a:extLst>
          </p:cNvPr>
          <p:cNvSpPr txBox="1"/>
          <p:nvPr/>
        </p:nvSpPr>
        <p:spPr>
          <a:xfrm>
            <a:off x="5105400" y="1447800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Everything we can do for data with {</a:t>
            </a:r>
            <a:r>
              <a:rPr lang="en-US" dirty="0" err="1"/>
              <a:t>ggdist</a:t>
            </a:r>
            <a:r>
              <a:rPr lang="en-US" dirty="0"/>
              <a:t>} we can do for Bayesian models with {</a:t>
            </a:r>
            <a:r>
              <a:rPr lang="en-US" dirty="0" err="1"/>
              <a:t>tidybayes</a:t>
            </a:r>
            <a:r>
              <a:rPr lang="en-US" dirty="0"/>
              <a:t>}</a:t>
            </a:r>
          </a:p>
        </p:txBody>
      </p:sp>
      <p:pic>
        <p:nvPicPr>
          <p:cNvPr id="4" name="Picture 3" descr="A logo with blue dots&#10;&#10;Description automatically generated">
            <a:extLst>
              <a:ext uri="{FF2B5EF4-FFF2-40B4-BE49-F238E27FC236}">
                <a16:creationId xmlns:a16="http://schemas.microsoft.com/office/drawing/2014/main" id="{82854414-4907-BDC1-F40C-F5EEDFA5E4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859" y="317321"/>
            <a:ext cx="553671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559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9F679-2DC0-45F4-AA68-B050A051E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949450"/>
          </a:xfrm>
        </p:spPr>
        <p:txBody>
          <a:bodyPr/>
          <a:lstStyle/>
          <a:p>
            <a:r>
              <a:rPr lang="en-US" dirty="0"/>
              <a:t>Uncertainty in fits &amp; curves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46240-887A-459E-ABEE-F634EFD92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9184" y="3200400"/>
            <a:ext cx="7772400" cy="150018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QQplots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Model fit plots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FBE33-5292-4557-B507-7DA0A1780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34936043-FE68-4B07-AB3F-6EC321096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106"/>
            <a:ext cx="3017520" cy="3149867"/>
          </a:xfrm>
          <a:prstGeom prst="rect">
            <a:avLst/>
          </a:prstGeom>
        </p:spPr>
      </p:pic>
      <p:pic>
        <p:nvPicPr>
          <p:cNvPr id="7" name="Picture 6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4BE98FC4-A6CE-4037-A41A-9C3B83B39D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150" y="165095"/>
            <a:ext cx="3017520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1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80BB8-6EA1-4805-91AF-48E02F121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QQ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360F1-D548-4A69-8043-780D19E2C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How close is my data to a {Normal | exponential | </a:t>
            </a:r>
            <a:r>
              <a:rPr lang="el-GR" sz="2400" dirty="0"/>
              <a:t>χ</a:t>
            </a:r>
            <a:r>
              <a:rPr lang="en-US" sz="2400" dirty="0"/>
              <a:t>2} distribution?</a:t>
            </a:r>
          </a:p>
          <a:p>
            <a:r>
              <a:rPr lang="en-US" sz="2400" dirty="0"/>
              <a:t>There are lots of statistical tests, but these don’t tell </a:t>
            </a:r>
            <a:r>
              <a:rPr lang="en-US" sz="2400" dirty="0">
                <a:solidFill>
                  <a:srgbClr val="0070C0"/>
                </a:solidFill>
              </a:rPr>
              <a:t>why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0070C0"/>
                </a:solidFill>
              </a:rPr>
              <a:t>where</a:t>
            </a:r>
            <a:r>
              <a:rPr lang="en-US" sz="2400" dirty="0"/>
              <a:t> a distribution is rejected.</a:t>
            </a:r>
          </a:p>
          <a:p>
            <a:r>
              <a:rPr lang="en-US" sz="2400" dirty="0"/>
              <a:t>These tests are also overly sensitive to small departures</a:t>
            </a:r>
          </a:p>
          <a:p>
            <a:r>
              <a:rPr lang="en-US" sz="2400" dirty="0"/>
              <a:t>Plot observed Quantiles vs. theoretical Quantiles</a:t>
            </a:r>
          </a:p>
          <a:p>
            <a:pPr lvl="1"/>
            <a:r>
              <a:rPr lang="en-US" sz="2000" dirty="0"/>
              <a:t>If observed ~ theoretical with </a:t>
            </a:r>
            <a:r>
              <a:rPr lang="en-US" sz="2000" dirty="0">
                <a:solidFill>
                  <a:srgbClr val="0070C0"/>
                </a:solidFill>
              </a:rPr>
              <a:t>slope = 1</a:t>
            </a:r>
            <a:r>
              <a:rPr lang="en-US" sz="2000" dirty="0"/>
              <a:t>, OK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Confidence bands </a:t>
            </a:r>
            <a:r>
              <a:rPr lang="en-US" sz="2000" dirty="0"/>
              <a:t>help to identify deviation from model &amp; outliers</a:t>
            </a:r>
          </a:p>
          <a:p>
            <a:r>
              <a:rPr lang="en-US" sz="2400" dirty="0"/>
              <a:t>Use cases:</a:t>
            </a:r>
          </a:p>
          <a:p>
            <a:pPr lvl="1"/>
            <a:r>
              <a:rPr lang="en-US" sz="2000" dirty="0"/>
              <a:t>Is a single variable reasonably normally distributed?</a:t>
            </a:r>
          </a:p>
          <a:p>
            <a:pPr lvl="1"/>
            <a:r>
              <a:rPr lang="en-US" sz="2000" dirty="0"/>
              <a:t>Are the residuals from my linear model Normal? </a:t>
            </a:r>
          </a:p>
          <a:p>
            <a:pPr lvl="1"/>
            <a:r>
              <a:rPr lang="en-US" sz="2000" dirty="0"/>
              <a:t>Outliers in multivariate data? D</a:t>
            </a:r>
            <a:r>
              <a:rPr lang="en-US" sz="2000" baseline="30000" dirty="0"/>
              <a:t>2</a:t>
            </a:r>
            <a:r>
              <a:rPr lang="en-US" sz="2000" dirty="0"/>
              <a:t> ~ </a:t>
            </a:r>
            <a:r>
              <a:rPr lang="el-GR" sz="2000" dirty="0"/>
              <a:t>χ</a:t>
            </a:r>
            <a:r>
              <a:rPr lang="en-US" sz="2000" dirty="0"/>
              <a:t>2 </a:t>
            </a:r>
            <a:r>
              <a:rPr lang="en-US" sz="2000" dirty="0">
                <a:sym typeface="Symbol" panose="05050102010706020507" pitchFamily="18" charset="2"/>
              </a:rPr>
              <a:t> </a:t>
            </a:r>
            <a:r>
              <a:rPr lang="en-US" sz="2000" dirty="0" err="1">
                <a:sym typeface="Symbol" panose="05050102010706020507" pitchFamily="18" charset="2"/>
              </a:rPr>
              <a:t>chisq</a:t>
            </a:r>
            <a:r>
              <a:rPr lang="en-US" sz="2000" dirty="0">
                <a:sym typeface="Symbol" panose="05050102010706020507" pitchFamily="18" charset="2"/>
              </a:rPr>
              <a:t> QQ plot</a:t>
            </a:r>
            <a:endParaRPr lang="en-US" sz="2000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B7C37B-8D62-4850-8379-45DA041C2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9143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857F79-58F5-42D0-B79D-8F9290CF9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Prestige data: income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E2579-63F2-4DCC-A7BB-03FB954E5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BC636907-E946-4BD3-ACE0-255F04045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3600"/>
            <a:ext cx="3749040" cy="4165600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BDA170D4-C6DC-4463-840E-F84ED3240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33600"/>
            <a:ext cx="4114800" cy="42952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B2990D-0055-4BC0-A744-8923EF56B05E}"/>
              </a:ext>
            </a:extLst>
          </p:cNvPr>
          <p:cNvSpPr txBox="1"/>
          <p:nvPr/>
        </p:nvSpPr>
        <p:spPr>
          <a:xfrm>
            <a:off x="457200" y="1143000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Income is clearly </a:t>
            </a:r>
            <a:r>
              <a:rPr lang="en-US" dirty="0">
                <a:solidFill>
                  <a:srgbClr val="0070C0"/>
                </a:solidFill>
              </a:rPr>
              <a:t>positively</a:t>
            </a:r>
            <a:r>
              <a:rPr lang="en-US" dirty="0"/>
              <a:t> skewed.</a:t>
            </a:r>
          </a:p>
          <a:p>
            <a:r>
              <a:rPr lang="en-US" dirty="0"/>
              <a:t>(But normality is not required for predictors.)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629B7F-9E5D-4E2F-89E5-00C32CF05EC3}"/>
              </a:ext>
            </a:extLst>
          </p:cNvPr>
          <p:cNvSpPr txBox="1"/>
          <p:nvPr/>
        </p:nvSpPr>
        <p:spPr>
          <a:xfrm>
            <a:off x="4648200" y="1143000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shows up as a </a:t>
            </a:r>
            <a:r>
              <a:rPr lang="en-US" dirty="0">
                <a:solidFill>
                  <a:srgbClr val="0070C0"/>
                </a:solidFill>
              </a:rPr>
              <a:t>U-shaped</a:t>
            </a:r>
            <a:r>
              <a:rPr lang="en-US" dirty="0"/>
              <a:t> pattern</a:t>
            </a:r>
          </a:p>
          <a:p>
            <a:r>
              <a:rPr lang="en-US" dirty="0"/>
              <a:t>The 95 % confidence band shows greatest departure in the upper tail</a:t>
            </a:r>
          </a:p>
        </p:txBody>
      </p:sp>
    </p:spTree>
    <p:extLst>
      <p:ext uri="{BB962C8B-B14F-4D97-AF65-F5344CB8AC3E}">
        <p14:creationId xmlns:p14="http://schemas.microsoft.com/office/powerpoint/2010/main" val="4009016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EAD90-EAD3-BD06-A87E-391052C4A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Where does uncertainty come from?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98774-0792-E010-205C-745945296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Diagram of a diagram of uncertainty&#10;&#10;Description automatically generated">
            <a:extLst>
              <a:ext uri="{FF2B5EF4-FFF2-40B4-BE49-F238E27FC236}">
                <a16:creationId xmlns:a16="http://schemas.microsoft.com/office/drawing/2014/main" id="{D340ADF4-D5BF-02C9-A635-2A8012885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2" y="1681162"/>
            <a:ext cx="6657975" cy="3495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783F7C-8854-245C-DB0B-4D5F0932566A}"/>
              </a:ext>
            </a:extLst>
          </p:cNvPr>
          <p:cNvSpPr txBox="1"/>
          <p:nvPr/>
        </p:nvSpPr>
        <p:spPr>
          <a:xfrm>
            <a:off x="762000" y="6248400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From: D. Weiskopf, </a:t>
            </a:r>
            <a:r>
              <a:rPr lang="en-CA" sz="1600" dirty="0">
                <a:hlinkClick r:id="rId3"/>
              </a:rPr>
              <a:t>https://www.frontiersin.org/articles/10.3389/fbinf.2022.793819/full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37325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60D48-3CA6-4930-86C0-EE8A28EB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Prestige data: prestige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20787F-CE2D-480E-8815-A291AE39D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176CEF0D-EB63-44B6-81E0-99759A9BC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0552"/>
            <a:ext cx="3749040" cy="4185269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8DA6EA21-AB12-458D-B400-30F2E0883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66613"/>
            <a:ext cx="4114800" cy="42388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FFC6E8-A818-4C8C-8722-84C29AA507AB}"/>
              </a:ext>
            </a:extLst>
          </p:cNvPr>
          <p:cNvSpPr txBox="1"/>
          <p:nvPr/>
        </p:nvSpPr>
        <p:spPr>
          <a:xfrm>
            <a:off x="457200" y="1219200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Occupational prestige doesn’t look precisely normal, but not that bad.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629451-CE99-4E26-B015-2D289C58DD24}"/>
              </a:ext>
            </a:extLst>
          </p:cNvPr>
          <p:cNvSpPr txBox="1"/>
          <p:nvPr/>
        </p:nvSpPr>
        <p:spPr>
          <a:xfrm>
            <a:off x="4876800" y="1219200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95% confidence band includes all the observations</a:t>
            </a:r>
          </a:p>
        </p:txBody>
      </p:sp>
    </p:spTree>
    <p:extLst>
      <p:ext uri="{BB962C8B-B14F-4D97-AF65-F5344CB8AC3E}">
        <p14:creationId xmlns:p14="http://schemas.microsoft.com/office/powerpoint/2010/main" val="41514545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EE3AE-9E5D-49A4-BD3A-CE3BFF896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Prestige data: residuals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5B79F2-A4EB-4056-9036-4685737EA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C040AE31-84E8-406C-917E-D51ACCA84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914" y="1447800"/>
            <a:ext cx="4590000" cy="47033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0C8714-3247-4BDF-8CD7-B01DDF4F7C35}"/>
              </a:ext>
            </a:extLst>
          </p:cNvPr>
          <p:cNvSpPr txBox="1"/>
          <p:nvPr/>
        </p:nvSpPr>
        <p:spPr>
          <a:xfrm>
            <a:off x="457200" y="1524000"/>
            <a:ext cx="35052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Normality of </a:t>
            </a:r>
            <a:r>
              <a:rPr lang="en-US" sz="2000" dirty="0">
                <a:solidFill>
                  <a:srgbClr val="0070C0"/>
                </a:solidFill>
              </a:rPr>
              <a:t>residuals</a:t>
            </a:r>
            <a:r>
              <a:rPr lang="en-US" sz="2000" dirty="0"/>
              <a:t> is more important for linear models</a:t>
            </a:r>
          </a:p>
          <a:p>
            <a:endParaRPr lang="en-US" dirty="0"/>
          </a:p>
          <a:p>
            <a:r>
              <a:rPr lang="en-US" dirty="0"/>
              <a:t>Some small evidence of + skew</a:t>
            </a:r>
          </a:p>
          <a:p>
            <a:endParaRPr lang="en-US" dirty="0"/>
          </a:p>
          <a:p>
            <a:r>
              <a:rPr lang="en-US" dirty="0"/>
              <a:t>Confidence bands help to identify potential outliers – badly fitted pts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EC2C3-A5F0-4921-8E4A-559CBFA5C1BD}"/>
              </a:ext>
            </a:extLst>
          </p:cNvPr>
          <p:cNvSpPr txBox="1"/>
          <p:nvPr/>
        </p:nvSpPr>
        <p:spPr>
          <a:xfrm>
            <a:off x="457200" y="4267200"/>
            <a:ext cx="3505200" cy="646331"/>
          </a:xfrm>
          <a:prstGeom prst="rect">
            <a:avLst/>
          </a:prstGeom>
          <a:solidFill>
            <a:schemeClr val="accent6">
              <a:lumMod val="40000"/>
              <a:lumOff val="6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qqPlot</a:t>
            </a:r>
            <a:r>
              <a:rPr lang="en-US" dirty="0"/>
              <a:t>(</a:t>
            </a:r>
            <a:r>
              <a:rPr lang="en-US" dirty="0" err="1"/>
              <a:t>lm</a:t>
            </a:r>
            <a:r>
              <a:rPr lang="en-US" dirty="0"/>
              <a:t>(prestige ~ income + education + type, data=Duncan))</a:t>
            </a:r>
          </a:p>
        </p:txBody>
      </p:sp>
    </p:spTree>
    <p:extLst>
      <p:ext uri="{BB962C8B-B14F-4D97-AF65-F5344CB8AC3E}">
        <p14:creationId xmlns:p14="http://schemas.microsoft.com/office/powerpoint/2010/main" val="37906280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A5468-7484-4D7D-8268-B0A67C7BC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Curves +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7BAEAD-7C6B-43BA-BDE2-9FA2D63F3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63E34DA-7A1E-4F28-8747-27590D2CF2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47416"/>
            <a:ext cx="4443984" cy="46085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46DFBE-31EC-4200-810D-F7377443C78D}"/>
              </a:ext>
            </a:extLst>
          </p:cNvPr>
          <p:cNvSpPr txBox="1"/>
          <p:nvPr/>
        </p:nvSpPr>
        <p:spPr>
          <a:xfrm>
            <a:off x="5105400" y="1369187"/>
            <a:ext cx="3581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Cederic</a:t>
            </a:r>
            <a:r>
              <a:rPr lang="en-US" dirty="0"/>
              <a:t> Scherer used this graphic to argue about the decline of animal &amp; freshwater populations.</a:t>
            </a:r>
          </a:p>
          <a:p>
            <a:endParaRPr lang="en-US" dirty="0"/>
          </a:p>
          <a:p>
            <a:r>
              <a:rPr lang="en-US" dirty="0"/>
              <a:t>Details aside, the confidence band gives visual evidence that the decline is systematic.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016F5C-E8A2-4227-9A8F-865D84BE554B}"/>
              </a:ext>
            </a:extLst>
          </p:cNvPr>
          <p:cNvSpPr txBox="1"/>
          <p:nvPr/>
        </p:nvSpPr>
        <p:spPr>
          <a:xfrm>
            <a:off x="457200" y="5955992"/>
            <a:ext cx="7303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https://twitter.com/CedScherer/status/1380211291466399744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49556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E945D-C3DA-4634-A10A-12FEB74F3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Curves + Uncertainty: Scale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F7DF9A-5157-4A8E-88A2-1CC894573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63DC9781-773E-4A39-B406-2206FE93AE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54705"/>
            <a:ext cx="3931920" cy="4077547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C4CDFA42-A214-4EEB-B15A-678606FF1C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54705"/>
            <a:ext cx="3931920" cy="4078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7503C3-F2DB-4331-80AA-9416E819B310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Arguably, </a:t>
            </a:r>
            <a:r>
              <a:rPr lang="en-US" dirty="0">
                <a:solidFill>
                  <a:srgbClr val="0070C0"/>
                </a:solidFill>
              </a:rPr>
              <a:t>percent</a:t>
            </a:r>
            <a:r>
              <a:rPr lang="en-US" dirty="0"/>
              <a:t> reduction in animal population should be viewed on a </a:t>
            </a:r>
            <a:r>
              <a:rPr lang="en-US" dirty="0">
                <a:solidFill>
                  <a:srgbClr val="FF0000"/>
                </a:solidFill>
              </a:rPr>
              <a:t>log</a:t>
            </a:r>
            <a:r>
              <a:rPr lang="en-US" dirty="0"/>
              <a:t> scale.</a:t>
            </a:r>
          </a:p>
          <a:p>
            <a:r>
              <a:rPr lang="en-US" dirty="0"/>
              <a:t>Transformed uncertainty intervals are here the logs of the Upper/Lower levels</a:t>
            </a:r>
          </a:p>
        </p:txBody>
      </p:sp>
    </p:spTree>
    <p:extLst>
      <p:ext uri="{BB962C8B-B14F-4D97-AF65-F5344CB8AC3E}">
        <p14:creationId xmlns:p14="http://schemas.microsoft.com/office/powerpoint/2010/main" val="14880223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B5585-6373-4FEF-8E6B-B37404F3F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Fitted curves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2DFEF7-54E5-479E-A5EF-D9067F15D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7FA5FF0-58E5-4422-B6FC-3B1CA9DF38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6" y="1828800"/>
            <a:ext cx="4572009" cy="4572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061BE7-CA73-434F-8F16-4B4608AD8E73}"/>
              </a:ext>
            </a:extLst>
          </p:cNvPr>
          <p:cNvSpPr txBox="1"/>
          <p:nvPr/>
        </p:nvSpPr>
        <p:spPr>
          <a:xfrm>
            <a:off x="457200" y="1066800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gas mileage of </a:t>
            </a:r>
            <a:r>
              <a:rPr lang="en-US" i="1" dirty="0"/>
              <a:t>Motor Trend</a:t>
            </a:r>
            <a:r>
              <a:rPr lang="en-US" dirty="0"/>
              <a:t> 1974 cars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7D7410-ED81-4409-870F-F9B8D9EEB2B7}"/>
              </a:ext>
            </a:extLst>
          </p:cNvPr>
          <p:cNvSpPr txBox="1"/>
          <p:nvPr/>
        </p:nvSpPr>
        <p:spPr>
          <a:xfrm>
            <a:off x="5029209" y="1913930"/>
            <a:ext cx="3505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Sources of uncertainty: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Observations: </a:t>
            </a:r>
            <a:r>
              <a:rPr lang="en-US" b="1" dirty="0">
                <a:solidFill>
                  <a:srgbClr val="FF0000"/>
                </a:solidFill>
              </a:rPr>
              <a:t>measurement error</a:t>
            </a:r>
            <a:r>
              <a:rPr lang="en-US" b="1" dirty="0"/>
              <a:t> </a:t>
            </a:r>
            <a:r>
              <a:rPr lang="en-US" dirty="0"/>
              <a:t>in MPG and/or HP?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Model form</a:t>
            </a:r>
            <a:r>
              <a:rPr lang="en-US" dirty="0"/>
              <a:t>: Linear? Quadratic? Interaction with cylinders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Model fit uncertainty</a:t>
            </a:r>
            <a:r>
              <a:rPr lang="en-US" dirty="0"/>
              <a:t>: normal theory CIs? Bootstrap? Bayesian?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4353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72CE-907B-4080-A0DA-4BF643AAE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Measurement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91EB1-BD99-4C79-A47B-11429734B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5" name="Picture 4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9F13F01C-E2E4-4F4A-AA2C-4DF58CC9F3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6" y="1828800"/>
            <a:ext cx="4572009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0B321F-130C-497B-867C-6668D295C251}"/>
              </a:ext>
            </a:extLst>
          </p:cNvPr>
          <p:cNvSpPr txBox="1"/>
          <p:nvPr/>
        </p:nvSpPr>
        <p:spPr>
          <a:xfrm>
            <a:off x="5105400" y="1981200"/>
            <a:ext cx="3581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Sometimes, we can quantify the uncertainty (“error”) in values of </a:t>
            </a:r>
            <a:r>
              <a:rPr lang="en-US" i="1" dirty="0"/>
              <a:t>x</a:t>
            </a:r>
            <a:r>
              <a:rPr lang="en-US" dirty="0"/>
              <a:t> and or </a:t>
            </a:r>
            <a:r>
              <a:rPr lang="en-US" i="1" dirty="0"/>
              <a:t>y</a:t>
            </a:r>
            <a:r>
              <a:rPr lang="en-US" dirty="0"/>
              <a:t>.</a:t>
            </a:r>
          </a:p>
          <a:p>
            <a:r>
              <a:rPr lang="en-US" dirty="0"/>
              <a:t>e.g., each point is the average of n&gt;1 cars.</a:t>
            </a:r>
          </a:p>
          <a:p>
            <a:endParaRPr lang="en-US" dirty="0"/>
          </a:p>
          <a:p>
            <a:r>
              <a:rPr lang="en-US" dirty="0"/>
              <a:t>Fitted models allow for errors in </a:t>
            </a:r>
            <a:r>
              <a:rPr lang="en-US" i="1" dirty="0"/>
              <a:t>y</a:t>
            </a:r>
            <a:r>
              <a:rPr lang="en-US" dirty="0"/>
              <a:t>:</a:t>
            </a:r>
          </a:p>
          <a:p>
            <a:r>
              <a:rPr lang="en-US" i="1" dirty="0"/>
              <a:t>y</a:t>
            </a:r>
            <a:r>
              <a:rPr lang="en-US" dirty="0"/>
              <a:t> = f(</a:t>
            </a:r>
            <a:r>
              <a:rPr lang="en-US" i="1" dirty="0"/>
              <a:t>x</a:t>
            </a:r>
            <a:r>
              <a:rPr lang="en-US" dirty="0"/>
              <a:t>) + error</a:t>
            </a:r>
          </a:p>
          <a:p>
            <a:r>
              <a:rPr lang="en-US" dirty="0"/>
              <a:t>and find estimates to minimize error</a:t>
            </a:r>
          </a:p>
          <a:p>
            <a:endParaRPr lang="en-US" dirty="0"/>
          </a:p>
          <a:p>
            <a:r>
              <a:rPr lang="en-US" dirty="0"/>
              <a:t>Most fitted models assume </a:t>
            </a:r>
            <a:r>
              <a:rPr lang="en-US" i="1" dirty="0"/>
              <a:t>x</a:t>
            </a:r>
            <a:r>
              <a:rPr lang="en-US" dirty="0"/>
              <a:t> is measured w/o error.</a:t>
            </a:r>
          </a:p>
          <a:p>
            <a:endParaRPr lang="en-US" dirty="0"/>
          </a:p>
          <a:p>
            <a:r>
              <a:rPr lang="en-US" dirty="0"/>
              <a:t>Big problem if error ~ f(x, other </a:t>
            </a:r>
            <a:r>
              <a:rPr lang="en-US" dirty="0" err="1"/>
              <a:t>xs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01728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614DB-F269-4E36-ABF6-A1B361719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forms: nonlinear fits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F96764-0471-459D-9CBC-5967C235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0A2C19F-AB3B-489B-BB4F-2EAE886FB5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56017"/>
            <a:ext cx="3931920" cy="393192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DBE9493-15D5-4DD8-A6F8-84FA6B3736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1956017"/>
            <a:ext cx="3931920" cy="39319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428F4E-7872-400A-979C-8393C5EA6D85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a relation is clearly non-linear, we can fit alternative models.</a:t>
            </a:r>
          </a:p>
          <a:p>
            <a:r>
              <a:rPr lang="en-US" dirty="0"/>
              <a:t>The CI bands tell us where the data is too thin to rely on the predicted value.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273EEF-960F-47AD-BAC3-BB2B17E182F1}"/>
              </a:ext>
            </a:extLst>
          </p:cNvPr>
          <p:cNvSpPr txBox="1"/>
          <p:nvPr/>
        </p:nvSpPr>
        <p:spPr>
          <a:xfrm>
            <a:off x="457200" y="6019800"/>
            <a:ext cx="4008120" cy="276999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p1 + </a:t>
            </a:r>
            <a:r>
              <a:rPr lang="en-US" sz="1200" dirty="0" err="1"/>
              <a:t>geom_smooth</a:t>
            </a:r>
            <a:r>
              <a:rPr lang="en-US" sz="1200" dirty="0"/>
              <a:t>(method = </a:t>
            </a:r>
            <a:r>
              <a:rPr lang="en-US" sz="1200" dirty="0" err="1"/>
              <a:t>lm</a:t>
            </a:r>
            <a:r>
              <a:rPr lang="en-US" sz="1200" dirty="0"/>
              <a:t>, formula = </a:t>
            </a:r>
            <a:r>
              <a:rPr lang="en-US" sz="1200" dirty="0" err="1"/>
              <a:t>y~poly</a:t>
            </a:r>
            <a:r>
              <a:rPr lang="en-US" sz="1200" dirty="0"/>
              <a:t>(x,2), …)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34EF4E-B423-4791-BB88-EB34DDFA9406}"/>
              </a:ext>
            </a:extLst>
          </p:cNvPr>
          <p:cNvSpPr txBox="1"/>
          <p:nvPr/>
        </p:nvSpPr>
        <p:spPr>
          <a:xfrm>
            <a:off x="4953000" y="6019800"/>
            <a:ext cx="3733800" cy="276999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p1 + </a:t>
            </a:r>
            <a:r>
              <a:rPr lang="en-US" sz="1200" dirty="0" err="1"/>
              <a:t>geom_smooth</a:t>
            </a:r>
            <a:r>
              <a:rPr lang="en-US" sz="1200" dirty="0"/>
              <a:t>(method = loess, formula = </a:t>
            </a:r>
            <a:r>
              <a:rPr lang="en-US" sz="1200" dirty="0" err="1"/>
              <a:t>y~x</a:t>
            </a:r>
            <a:r>
              <a:rPr lang="en-US" sz="1200" dirty="0"/>
              <a:t>, …)</a:t>
            </a:r>
          </a:p>
        </p:txBody>
      </p:sp>
    </p:spTree>
    <p:extLst>
      <p:ext uri="{BB962C8B-B14F-4D97-AF65-F5344CB8AC3E}">
        <p14:creationId xmlns:p14="http://schemas.microsoft.com/office/powerpoint/2010/main" val="15774521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EFEA8-C685-4865-AD01-66EBFAF78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Fitted curves: smoothers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8572DD-C9E2-4D92-87FF-7C3739891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8DDDA6C7-2E97-46D4-B7EE-D2B1570152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5920"/>
            <a:ext cx="4572009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833933-8B1A-4568-8188-766164ED76F5}"/>
              </a:ext>
            </a:extLst>
          </p:cNvPr>
          <p:cNvSpPr txBox="1"/>
          <p:nvPr/>
        </p:nvSpPr>
        <p:spPr>
          <a:xfrm>
            <a:off x="5334000" y="1750144"/>
            <a:ext cx="334542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each case, the confidence band gives visual evidence for uncertainty of the predicted values.</a:t>
            </a:r>
          </a:p>
          <a:p>
            <a:endParaRPr lang="en-US" dirty="0"/>
          </a:p>
          <a:p>
            <a:r>
              <a:rPr lang="en-US" dirty="0"/>
              <a:t>But, uncertainty may be expressed differently.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formula for std. error based on normal/large sample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envelope of (normal) simulations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Bayesian predictive distribution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2445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8103-34F2-4C2C-B6F5-54A1284D3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Interaction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C0FE62-8059-47D1-948C-16CCE5313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85A4E65-957D-4C24-BC3E-A668B3E91D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5920"/>
            <a:ext cx="4572009" cy="45720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D37D18-68F7-4B67-B86C-71DD5638ACE2}"/>
              </a:ext>
            </a:extLst>
          </p:cNvPr>
          <p:cNvSpPr txBox="1"/>
          <p:nvPr/>
        </p:nvSpPr>
        <p:spPr>
          <a:xfrm>
            <a:off x="5334000" y="1828800"/>
            <a:ext cx="335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non-linear relation between hp &amp; mpg can (arguably) be better explained by a model that allows different slopes for 4, 6, 8 cylinders.</a:t>
            </a:r>
          </a:p>
          <a:p>
            <a:endParaRPr lang="en-US" dirty="0"/>
          </a:p>
          <a:p>
            <a:r>
              <a:rPr lang="en-US" dirty="0"/>
              <a:t>The graph shows normal theory Cis at 95%, 90%, and 80% for each cylinder level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2999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E9170-3508-3B97-B8BE-1BF441799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Hypothetical Outcome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97EE68-44FD-4017-8500-9BD47A783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Rather than showing a complete distribution or point estimate and error bars, Hypothetical Outcome Plots (HOPs) visualize a set of </a:t>
            </a:r>
            <a:r>
              <a:rPr lang="en-CA" sz="2400" dirty="0">
                <a:solidFill>
                  <a:srgbClr val="0070C0"/>
                </a:solidFill>
              </a:rPr>
              <a:t>draws</a:t>
            </a:r>
            <a:r>
              <a:rPr lang="en-CA" sz="2400" dirty="0"/>
              <a:t> from a distribution </a:t>
            </a:r>
          </a:p>
          <a:p>
            <a:pPr lvl="1"/>
            <a:r>
              <a:rPr lang="en-CA" sz="2000" dirty="0"/>
              <a:t>each draw is shown as a new plot in either a small multiples or animated form.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B0B5EE-B192-7B35-94D1-B23FDFBB8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pic>
        <p:nvPicPr>
          <p:cNvPr id="6" name="Picture 5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454B9FAA-35EE-5224-0BF4-5CF6F7C9B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835" y="3200400"/>
            <a:ext cx="4799965" cy="342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2D47D-E179-4EC9-960B-D76A8490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Problems: data, models,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69439-2A58-4DDD-9DFF-C033B8BCA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Uncertainty is fundamental to data analysis &amp; models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data</a:t>
            </a:r>
            <a:r>
              <a:rPr lang="en-US" dirty="0"/>
              <a:t>: IQR, std dev., std error, …  (variation)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assumptions</a:t>
            </a:r>
            <a:r>
              <a:rPr lang="en-US" dirty="0"/>
              <a:t>: we assume some distribution for errors, e.g., </a:t>
            </a:r>
            <a:r>
              <a:rPr lang="en-US" dirty="0">
                <a:sym typeface="Symbol" panose="05050102010706020507" pitchFamily="18" charset="2"/>
              </a:rPr>
              <a:t> ~ </a:t>
            </a:r>
            <a:r>
              <a:rPr lang="en-US" dirty="0">
                <a:latin typeface="Script MT Bold" panose="03040602040607080904" pitchFamily="66" charset="0"/>
                <a:sym typeface="Symbol" panose="05050102010706020507" pitchFamily="18" charset="2"/>
              </a:rPr>
              <a:t>N</a:t>
            </a:r>
            <a:r>
              <a:rPr lang="en-US" dirty="0">
                <a:sym typeface="Symbol" panose="05050102010706020507" pitchFamily="18" charset="2"/>
              </a:rPr>
              <a:t>(0, </a:t>
            </a:r>
            <a:r>
              <a:rPr lang="en-US" baseline="30000" dirty="0">
                <a:sym typeface="Symbol" panose="05050102010706020507" pitchFamily="18" charset="2"/>
              </a:rPr>
              <a:t>2</a:t>
            </a:r>
            <a:r>
              <a:rPr lang="en-US" dirty="0">
                <a:sym typeface="Symbol" panose="05050102010706020507" pitchFamily="18" charset="2"/>
              </a:rPr>
              <a:t>), independent with constant variance</a:t>
            </a:r>
            <a:endParaRPr lang="en-US" dirty="0"/>
          </a:p>
          <a:p>
            <a:pPr lvl="1"/>
            <a:r>
              <a:rPr lang="en-US" dirty="0">
                <a:solidFill>
                  <a:srgbClr val="0070C0"/>
                </a:solidFill>
              </a:rPr>
              <a:t>models</a:t>
            </a:r>
            <a:r>
              <a:rPr lang="en-US" dirty="0"/>
              <a:t>: </a:t>
            </a:r>
          </a:p>
          <a:p>
            <a:pPr lvl="2"/>
            <a:r>
              <a:rPr lang="en-US" dirty="0"/>
              <a:t>classical: confidence intervals, p-values;</a:t>
            </a:r>
          </a:p>
          <a:p>
            <a:pPr lvl="2"/>
            <a:r>
              <a:rPr lang="en-US" dirty="0"/>
              <a:t>Bayesian: credible intervals, posterior distributions</a:t>
            </a:r>
          </a:p>
          <a:p>
            <a:r>
              <a:rPr lang="en-US" dirty="0"/>
              <a:t>In data graphics,</a:t>
            </a:r>
          </a:p>
          <a:p>
            <a:pPr lvl="1"/>
            <a:r>
              <a:rPr lang="en-US" dirty="0"/>
              <a:t>Easy to show “fit” – means, regression estimates, …</a:t>
            </a:r>
          </a:p>
          <a:p>
            <a:pPr lvl="1"/>
            <a:r>
              <a:rPr lang="en-US" dirty="0"/>
              <a:t>Harder to show the uncertainty in these numbers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22528-583C-4373-8AD4-185C4E56A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972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24BB0-F48F-4712-A49C-B85E54FD8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Simulations to convey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BC176A-6479-4FC8-9E9E-A9D4C0398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3DE527E-E75C-41E1-9927-F78EA63EA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63508"/>
            <a:ext cx="5833872" cy="4375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02321A-B7D7-4934-8175-2B4EB99B16A2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Simulating fits from the data (e.g., bootstrap, Bayesian estimation) shows the variability. Doesn’t rely on classical, normal theory. </a:t>
            </a:r>
          </a:p>
        </p:txBody>
      </p:sp>
    </p:spTree>
    <p:extLst>
      <p:ext uri="{BB962C8B-B14F-4D97-AF65-F5344CB8AC3E}">
        <p14:creationId xmlns:p14="http://schemas.microsoft.com/office/powerpoint/2010/main" val="2683017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4570D-0718-422A-91FD-8A79965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 to understand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DAAF08-B7E9-411F-A6B8-7844542EA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04CD25-4A2D-493D-B7CD-34841CD28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93498"/>
            <a:ext cx="8020050" cy="4000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8BAB83-0BDC-40D1-A780-BCC035E19405}"/>
              </a:ext>
            </a:extLst>
          </p:cNvPr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assessments of uncertainty rely on a comparison: data vs. what could have been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Sampling distributions, simulations, Bayesian posterior distributions, …</a:t>
            </a:r>
          </a:p>
          <a:p>
            <a:endParaRPr lang="en-US" dirty="0"/>
          </a:p>
          <a:p>
            <a:r>
              <a:rPr lang="en-US" dirty="0"/>
              <a:t>Sometimes useful to appreciate the variability with animated graphics</a:t>
            </a:r>
          </a:p>
        </p:txBody>
      </p:sp>
    </p:spTree>
    <p:extLst>
      <p:ext uri="{BB962C8B-B14F-4D97-AF65-F5344CB8AC3E}">
        <p14:creationId xmlns:p14="http://schemas.microsoft.com/office/powerpoint/2010/main" val="166725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CB8B3-0F47-E90D-4131-E90F475E7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Replication uncertainty: Meta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260FB2-B825-1F21-A99F-FCA62939F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pic>
        <p:nvPicPr>
          <p:cNvPr id="5" name="Picture 4" descr="A graph of a study weight&#10;&#10;Description automatically generated with medium confidence">
            <a:extLst>
              <a:ext uri="{FF2B5EF4-FFF2-40B4-BE49-F238E27FC236}">
                <a16:creationId xmlns:a16="http://schemas.microsoft.com/office/drawing/2014/main" id="{F8147043-4F5E-63C3-9866-A23456838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24" y="2514600"/>
            <a:ext cx="7702576" cy="3616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07BD39-6E88-74C8-AB2D-B29AE0EBB3BA}"/>
              </a:ext>
            </a:extLst>
          </p:cNvPr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 meta analysis, we have multiple studies reporting the same effect.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How to visualize/compare effect sizes?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How to calculate a </a:t>
            </a:r>
            <a:r>
              <a:rPr lang="en-CA" dirty="0">
                <a:solidFill>
                  <a:srgbClr val="0070C0"/>
                </a:solidFill>
              </a:rPr>
              <a:t>pooled</a:t>
            </a:r>
            <a:r>
              <a:rPr lang="en-CA" dirty="0"/>
              <a:t>, overall effect?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How to assess </a:t>
            </a:r>
            <a:r>
              <a:rPr lang="en-CA" dirty="0">
                <a:solidFill>
                  <a:srgbClr val="0070C0"/>
                </a:solidFill>
              </a:rPr>
              <a:t>heterogeneity</a:t>
            </a:r>
            <a:r>
              <a:rPr lang="en-CA" dirty="0"/>
              <a:t> of effects?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245E4D-D9D6-63D5-C3C4-B83B65EDD35F}"/>
              </a:ext>
            </a:extLst>
          </p:cNvPr>
          <p:cNvSpPr txBox="1"/>
          <p:nvPr/>
        </p:nvSpPr>
        <p:spPr>
          <a:xfrm>
            <a:off x="609600" y="6302324"/>
            <a:ext cx="7543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From: </a:t>
            </a:r>
            <a:r>
              <a:rPr lang="en-CA" sz="1600" dirty="0" err="1"/>
              <a:t>Harrer</a:t>
            </a:r>
            <a:r>
              <a:rPr lang="en-CA" sz="1600" dirty="0"/>
              <a:t>, </a:t>
            </a:r>
            <a:r>
              <a:rPr lang="en-CA" sz="1600" dirty="0">
                <a:hlinkClick r:id="rId3"/>
              </a:rPr>
              <a:t>Doing Meta Analysis in R</a:t>
            </a:r>
            <a:endParaRPr lang="en-CA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0D2B5-D854-5272-A7CE-9F25BFF3C059}"/>
              </a:ext>
            </a:extLst>
          </p:cNvPr>
          <p:cNvSpPr txBox="1"/>
          <p:nvPr/>
        </p:nvSpPr>
        <p:spPr>
          <a:xfrm>
            <a:off x="345336" y="2446877"/>
            <a:ext cx="1922832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2800" dirty="0"/>
              <a:t>Forrest plot</a:t>
            </a:r>
          </a:p>
        </p:txBody>
      </p:sp>
    </p:spTree>
    <p:extLst>
      <p:ext uri="{BB962C8B-B14F-4D97-AF65-F5344CB8AC3E}">
        <p14:creationId xmlns:p14="http://schemas.microsoft.com/office/powerpoint/2010/main" val="274230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8383C-6B36-EF34-C84D-5615F05D0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Forrest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FE054A-4EF0-2DA7-2D8A-23B0E176C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pic>
        <p:nvPicPr>
          <p:cNvPr id="5" name="Picture 4" descr="A graph of numbers and a line&#10;&#10;Description automatically generated with medium confidence">
            <a:extLst>
              <a:ext uri="{FF2B5EF4-FFF2-40B4-BE49-F238E27FC236}">
                <a16:creationId xmlns:a16="http://schemas.microsoft.com/office/drawing/2014/main" id="{A59B40CC-0FEF-1EB4-49D9-AC19C2BE4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09417"/>
            <a:ext cx="6607113" cy="44199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57601D-531A-3EF5-7054-7C9FC34C80C7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Effect size: std. measure of size of effect (g)</a:t>
            </a:r>
          </a:p>
          <a:p>
            <a:r>
              <a:rPr lang="en-CA" dirty="0"/>
              <a:t>Study weight: ~ 1/ SE2</a:t>
            </a:r>
          </a:p>
          <a:p>
            <a:r>
              <a:rPr lang="en-CA" dirty="0"/>
              <a:t>Pooled effect: weighted average of effect sizes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55F845-1880-B3EE-954E-0BEF1B9E64DF}"/>
              </a:ext>
            </a:extLst>
          </p:cNvPr>
          <p:cNvSpPr txBox="1"/>
          <p:nvPr/>
        </p:nvSpPr>
        <p:spPr>
          <a:xfrm>
            <a:off x="6019800" y="1371600"/>
            <a:ext cx="26670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meta::</a:t>
            </a:r>
            <a:r>
              <a:rPr lang="en-CA" dirty="0" err="1"/>
              <a:t>forrest</a:t>
            </a:r>
            <a:r>
              <a:rPr lang="en-CA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5894811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0AAC-ED02-BFF2-9D49-F02D01483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Publication bias: Funnel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7B242-6115-BB83-CC2A-4FF1519E4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pic>
        <p:nvPicPr>
          <p:cNvPr id="5" name="Picture 4" descr="A diagram of a funnel plot&#10;&#10;Description automatically generated">
            <a:extLst>
              <a:ext uri="{FF2B5EF4-FFF2-40B4-BE49-F238E27FC236}">
                <a16:creationId xmlns:a16="http://schemas.microsoft.com/office/drawing/2014/main" id="{886CAE23-8A50-8A1F-DC7B-DFB2B6D06E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87" y="2347912"/>
            <a:ext cx="5588000" cy="4191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0582AE-95C9-99FE-413D-589E34048185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Publication bias: NS studies less likely to be published </a:t>
            </a:r>
            <a:r>
              <a:rPr lang="en-CA" dirty="0">
                <a:sym typeface="Symbol" panose="05050102010706020507" pitchFamily="18" charset="2"/>
              </a:rPr>
              <a:t> effect overestimated</a:t>
            </a:r>
          </a:p>
          <a:p>
            <a:r>
              <a:rPr lang="en-CA" dirty="0">
                <a:sym typeface="Symbol" panose="05050102010706020507" pitchFamily="18" charset="2"/>
              </a:rPr>
              <a:t>Funnel plot: Plot </a:t>
            </a:r>
            <a:r>
              <a:rPr lang="en-CA" dirty="0">
                <a:solidFill>
                  <a:srgbClr val="00B0F0"/>
                </a:solidFill>
                <a:sym typeface="Symbol" panose="05050102010706020507" pitchFamily="18" charset="2"/>
              </a:rPr>
              <a:t>std. error </a:t>
            </a:r>
            <a:r>
              <a:rPr lang="en-CA" dirty="0">
                <a:sym typeface="Symbol" panose="05050102010706020507" pitchFamily="18" charset="2"/>
              </a:rPr>
              <a:t>vs. observed </a:t>
            </a:r>
            <a:r>
              <a:rPr lang="en-CA" dirty="0">
                <a:solidFill>
                  <a:srgbClr val="00B0F0"/>
                </a:solidFill>
                <a:sym typeface="Symbol" panose="05050102010706020507" pitchFamily="18" charset="2"/>
              </a:rPr>
              <a:t>effect size</a:t>
            </a:r>
          </a:p>
          <a:p>
            <a:r>
              <a:rPr lang="en-CA" dirty="0">
                <a:sym typeface="Symbol" panose="05050102010706020507" pitchFamily="18" charset="2"/>
              </a:rPr>
              <a:t>Should be </a:t>
            </a:r>
            <a:r>
              <a:rPr lang="en-CA" dirty="0">
                <a:solidFill>
                  <a:srgbClr val="0070C0"/>
                </a:solidFill>
                <a:sym typeface="Symbol" panose="05050102010706020507" pitchFamily="18" charset="2"/>
              </a:rPr>
              <a:t>symmetric</a:t>
            </a:r>
            <a:r>
              <a:rPr lang="en-CA" dirty="0">
                <a:sym typeface="Symbol" panose="05050102010706020507" pitchFamily="18" charset="2"/>
              </a:rPr>
              <a:t> when no publication bias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114ADF-3DBF-19B2-687E-531F4E4D01FF}"/>
              </a:ext>
            </a:extLst>
          </p:cNvPr>
          <p:cNvSpPr txBox="1"/>
          <p:nvPr/>
        </p:nvSpPr>
        <p:spPr>
          <a:xfrm>
            <a:off x="6553200" y="5105400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Lucky studies?</a:t>
            </a:r>
          </a:p>
          <a:p>
            <a:r>
              <a:rPr lang="en-CA" dirty="0" err="1"/>
              <a:t>HARKing</a:t>
            </a:r>
            <a:r>
              <a:rPr lang="en-CA" dirty="0"/>
              <a:t>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B128C6-3439-7BA3-D5A5-D616BBC743D5}"/>
              </a:ext>
            </a:extLst>
          </p:cNvPr>
          <p:cNvCxnSpPr/>
          <p:nvPr/>
        </p:nvCxnSpPr>
        <p:spPr>
          <a:xfrm flipH="1">
            <a:off x="5486400" y="5386606"/>
            <a:ext cx="914400" cy="8391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F45546A-2590-297A-EC2F-A97493306B33}"/>
              </a:ext>
            </a:extLst>
          </p:cNvPr>
          <p:cNvSpPr txBox="1"/>
          <p:nvPr/>
        </p:nvSpPr>
        <p:spPr>
          <a:xfrm>
            <a:off x="6019800" y="2347912"/>
            <a:ext cx="26670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meta::funnel(studies)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21D645-A610-D6D2-99A7-D6CD17AC21D1}"/>
              </a:ext>
            </a:extLst>
          </p:cNvPr>
          <p:cNvCxnSpPr/>
          <p:nvPr/>
        </p:nvCxnSpPr>
        <p:spPr>
          <a:xfrm flipV="1">
            <a:off x="2590800" y="2971800"/>
            <a:ext cx="0" cy="2779931"/>
          </a:xfrm>
          <a:prstGeom prst="line">
            <a:avLst/>
          </a:prstGeom>
          <a:ln w="158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EABFE97-5453-222B-CACF-9E752E522C3E}"/>
              </a:ext>
            </a:extLst>
          </p:cNvPr>
          <p:cNvSpPr txBox="1"/>
          <p:nvPr/>
        </p:nvSpPr>
        <p:spPr>
          <a:xfrm>
            <a:off x="2095500" y="29718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no effect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0A3926-C93A-C77E-560C-7DC42FACE726}"/>
              </a:ext>
            </a:extLst>
          </p:cNvPr>
          <p:cNvSpPr txBox="1"/>
          <p:nvPr/>
        </p:nvSpPr>
        <p:spPr>
          <a:xfrm rot="3978219">
            <a:off x="3110142" y="3542048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confidence interval</a:t>
            </a:r>
          </a:p>
        </p:txBody>
      </p:sp>
    </p:spTree>
    <p:extLst>
      <p:ext uri="{BB962C8B-B14F-4D97-AF65-F5344CB8AC3E}">
        <p14:creationId xmlns:p14="http://schemas.microsoft.com/office/powerpoint/2010/main" val="6538693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7A7D4-4522-89F9-E695-1819ADA0D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Contour-enhanced funnel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EAF44F-32D6-674B-6AFE-B1C236EB5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42D57E-707E-778B-250D-4FE284905330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Funnel plots can be enhanced by showing contours of p-values</a:t>
            </a:r>
          </a:p>
        </p:txBody>
      </p:sp>
      <p:pic>
        <p:nvPicPr>
          <p:cNvPr id="9" name="Picture 8" descr="A graph of a funnel plot&#10;&#10;AI-generated content may be incorrect.">
            <a:extLst>
              <a:ext uri="{FF2B5EF4-FFF2-40B4-BE49-F238E27FC236}">
                <a16:creationId xmlns:a16="http://schemas.microsoft.com/office/drawing/2014/main" id="{D183EAD9-3E9B-1985-1FC0-E430B4034C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800" y="2205600"/>
            <a:ext cx="6000000" cy="450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E546F6-071B-0652-F009-95CA8D76B4EE}"/>
              </a:ext>
            </a:extLst>
          </p:cNvPr>
          <p:cNvSpPr txBox="1"/>
          <p:nvPr/>
        </p:nvSpPr>
        <p:spPr>
          <a:xfrm>
            <a:off x="457200" y="6162587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From: </a:t>
            </a:r>
            <a:r>
              <a:rPr lang="en-CA" sz="1400" dirty="0" err="1"/>
              <a:t>Harrer</a:t>
            </a:r>
            <a:r>
              <a:rPr lang="en-CA" sz="1400" dirty="0"/>
              <a:t>, </a:t>
            </a:r>
            <a:r>
              <a:rPr lang="en-CA" sz="1400" dirty="0">
                <a:hlinkClick r:id="rId3"/>
              </a:rPr>
              <a:t>Doing Meta Analysis in R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32BD9C-942F-DBC5-7728-806A3AE368C5}"/>
              </a:ext>
            </a:extLst>
          </p:cNvPr>
          <p:cNvSpPr txBox="1"/>
          <p:nvPr/>
        </p:nvSpPr>
        <p:spPr>
          <a:xfrm>
            <a:off x="838200" y="1683868"/>
            <a:ext cx="48768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meta::funnel(studies, </a:t>
            </a:r>
            <a:r>
              <a:rPr lang="fr-FR" dirty="0"/>
              <a:t>contour = c(0.9, 0.95, 0.99))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041451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1A4BD-29FA-2528-D881-264ECF53E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Orchard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0DB2C-1FBD-776C-265E-522BABD48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165D640E-E04B-65B6-2CC4-EC8D0E348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905000"/>
            <a:ext cx="6581959" cy="41793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838934-4BC5-B981-C9CF-D96DBA0A1CB8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Plot for interaction (moderator) effects between mechanism of colour production and pollutant 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8414F-B4F5-DA57-93A0-940A07D2831A}"/>
              </a:ext>
            </a:extLst>
          </p:cNvPr>
          <p:cNvSpPr txBox="1"/>
          <p:nvPr/>
        </p:nvSpPr>
        <p:spPr>
          <a:xfrm>
            <a:off x="685800" y="6248400"/>
            <a:ext cx="807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err="1"/>
              <a:t>Janas</a:t>
            </a:r>
            <a:r>
              <a:rPr lang="en-CA" sz="1200" dirty="0"/>
              <a:t> et al (2024) Avian colouration in a polluted world: a meta-analysis/ </a:t>
            </a:r>
            <a:r>
              <a:rPr lang="en-CA" sz="1200" dirty="0">
                <a:hlinkClick r:id="rId3"/>
              </a:rPr>
              <a:t>https://doi.org/10.1111/brv.13067</a:t>
            </a:r>
            <a:r>
              <a:rPr lang="en-CA" sz="12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1E45C6-B484-F494-24F9-799B6CB6AA14}"/>
              </a:ext>
            </a:extLst>
          </p:cNvPr>
          <p:cNvSpPr txBox="1"/>
          <p:nvPr/>
        </p:nvSpPr>
        <p:spPr>
          <a:xfrm rot="16200000">
            <a:off x="-337066" y="3741003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Color production</a:t>
            </a:r>
          </a:p>
        </p:txBody>
      </p:sp>
    </p:spTree>
    <p:extLst>
      <p:ext uri="{BB962C8B-B14F-4D97-AF65-F5344CB8AC3E}">
        <p14:creationId xmlns:p14="http://schemas.microsoft.com/office/powerpoint/2010/main" val="42533815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erial view of an island">
            <a:extLst>
              <a:ext uri="{FF2B5EF4-FFF2-40B4-BE49-F238E27FC236}">
                <a16:creationId xmlns:a16="http://schemas.microsoft.com/office/drawing/2014/main" id="{305D986E-81B7-8455-BB70-0CEA4D74EB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18" r="3" b="2720"/>
          <a:stretch/>
        </p:blipFill>
        <p:spPr>
          <a:xfrm>
            <a:off x="20" y="10"/>
            <a:ext cx="725221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DD4E78-119F-B6A6-CCCF-D00664561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743447"/>
            <a:ext cx="5868875" cy="1771153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dirty="0">
                <a:solidFill>
                  <a:schemeClr val="tx1"/>
                </a:solidFill>
              </a:rPr>
              <a:t>Geographic Uncertainty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AA5582-3286-51DA-09EE-64EA48BA55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64276" y="2590800"/>
            <a:ext cx="3251074" cy="2666999"/>
          </a:xfrm>
          <a:noFill/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Historical maps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Hurricane maps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Coding maps for uncertainty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Empirical studies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4D8354-92F7-86B0-D8F0-4CFC68CBC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21225AB-15B9-4C79-A121-04D1DC7E230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77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5899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B28FB-4D88-61B8-E8DB-1EA6D5AAD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Uncertainty in historical 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DA86D3-04E2-3FEB-FA4D-965F6863E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pic>
        <p:nvPicPr>
          <p:cNvPr id="5" name="Picture 4" descr="A close-up of a map&#10;&#10;AI-generated content may be incorrect.">
            <a:extLst>
              <a:ext uri="{FF2B5EF4-FFF2-40B4-BE49-F238E27FC236}">
                <a16:creationId xmlns:a16="http://schemas.microsoft.com/office/drawing/2014/main" id="{DF2B39CB-807F-939F-898E-577AFFFE9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15308"/>
            <a:ext cx="6104106" cy="41167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3B7726-1C3B-E898-E27E-FC35B79A9593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Abraham Ortelius, </a:t>
            </a:r>
            <a:r>
              <a:rPr lang="en-CA" i="1" dirty="0"/>
              <a:t>Theatrum Orbis </a:t>
            </a:r>
            <a:r>
              <a:rPr lang="en-CA" i="1" dirty="0" err="1"/>
              <a:t>Terrarum</a:t>
            </a:r>
            <a:r>
              <a:rPr lang="en-CA" dirty="0"/>
              <a:t>, 1570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EF04F-FB6D-09B1-8462-BF456664BB9B}"/>
              </a:ext>
            </a:extLst>
          </p:cNvPr>
          <p:cNvSpPr txBox="1"/>
          <p:nvPr/>
        </p:nvSpPr>
        <p:spPr>
          <a:xfrm>
            <a:off x="457200" y="1600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Monsters and other imagined creatures used to mark or mask unexplored areas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DC3107-861C-5F39-E236-E734812E5EDB}"/>
              </a:ext>
            </a:extLst>
          </p:cNvPr>
          <p:cNvSpPr txBox="1"/>
          <p:nvPr/>
        </p:nvSpPr>
        <p:spPr>
          <a:xfrm>
            <a:off x="6705600" y="2362200"/>
            <a:ext cx="190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Matura MT Script Capitals" panose="03020802060602070202" pitchFamily="66" charset="0"/>
              </a:rPr>
              <a:t>Here Be Dragons!</a:t>
            </a:r>
          </a:p>
        </p:txBody>
      </p:sp>
    </p:spTree>
    <p:extLst>
      <p:ext uri="{BB962C8B-B14F-4D97-AF65-F5344CB8AC3E}">
        <p14:creationId xmlns:p14="http://schemas.microsoft.com/office/powerpoint/2010/main" val="12821822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1F92E-45E6-C6B4-05C5-1B9966050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Uncertainty in historical 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8D2E73-286D-0180-5A2C-148180CFD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12C1ED-83A2-49A3-539B-AB6FDAB2E6CD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Abraham Ortelius, </a:t>
            </a:r>
            <a:r>
              <a:rPr lang="en-CA" i="1" dirty="0" err="1"/>
              <a:t>Geographia</a:t>
            </a:r>
            <a:r>
              <a:rPr lang="en-CA" i="1" dirty="0"/>
              <a:t> Sacra</a:t>
            </a:r>
            <a:r>
              <a:rPr lang="en-CA" dirty="0"/>
              <a:t>, 1603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9B1B8F-CFDD-C619-02AE-4FF6610B1FF4}"/>
              </a:ext>
            </a:extLst>
          </p:cNvPr>
          <p:cNvSpPr txBox="1"/>
          <p:nvPr/>
        </p:nvSpPr>
        <p:spPr>
          <a:xfrm>
            <a:off x="6172200" y="1828801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Source of the Nile?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Don’t know!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Hide in a cartouche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ACE66-3D8B-C167-F196-302E2A1FECE1}"/>
              </a:ext>
            </a:extLst>
          </p:cNvPr>
          <p:cNvSpPr txBox="1"/>
          <p:nvPr/>
        </p:nvSpPr>
        <p:spPr>
          <a:xfrm>
            <a:off x="457199" y="6248400"/>
            <a:ext cx="7772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Van Duzer, Some Methods for Indicating Cartographic Uncertainty, Fifteenth through Eighteenth Centuries, </a:t>
            </a:r>
          </a:p>
          <a:p>
            <a:r>
              <a:rPr lang="en-CA" sz="1200" dirty="0">
                <a:hlinkClick r:id="rId2"/>
              </a:rPr>
              <a:t>https://dx.doi.org/10.55283/jhk.13795</a:t>
            </a:r>
            <a:r>
              <a:rPr lang="en-CA" sz="1200" dirty="0"/>
              <a:t> </a:t>
            </a:r>
          </a:p>
        </p:txBody>
      </p:sp>
      <p:pic>
        <p:nvPicPr>
          <p:cNvPr id="5" name="Picture 4" descr="A map of the world&#10;&#10;AI-generated content may be incorrect.">
            <a:extLst>
              <a:ext uri="{FF2B5EF4-FFF2-40B4-BE49-F238E27FC236}">
                <a16:creationId xmlns:a16="http://schemas.microsoft.com/office/drawing/2014/main" id="{F3AEF72E-F100-F6B4-9691-3B223CC7B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95400" y="990601"/>
            <a:ext cx="3886200" cy="55626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AB4333-0342-F4D0-7222-A8006C55BA55}"/>
              </a:ext>
            </a:extLst>
          </p:cNvPr>
          <p:cNvSpPr/>
          <p:nvPr/>
        </p:nvSpPr>
        <p:spPr>
          <a:xfrm>
            <a:off x="2369766" y="4396919"/>
            <a:ext cx="1487551" cy="11488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AD10D7-8DD0-D077-B4A9-DA2D6955AF05}"/>
              </a:ext>
            </a:extLst>
          </p:cNvPr>
          <p:cNvSpPr txBox="1"/>
          <p:nvPr/>
        </p:nvSpPr>
        <p:spPr>
          <a:xfrm>
            <a:off x="6172200" y="3048000"/>
            <a:ext cx="2438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Location of Ophir (mentioned in Bible)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>
                <a:ea typeface="Cambria Math" panose="02040503050406030204" pitchFamily="18" charset="0"/>
              </a:rPr>
              <a:t>text describes 4 possible locations</a:t>
            </a:r>
            <a:endParaRPr lang="en-CA" sz="16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8AA698A-21BD-E61F-7EB2-7BF82ECD87CC}"/>
              </a:ext>
            </a:extLst>
          </p:cNvPr>
          <p:cNvSpPr/>
          <p:nvPr/>
        </p:nvSpPr>
        <p:spPr>
          <a:xfrm>
            <a:off x="762000" y="4127957"/>
            <a:ext cx="1455366" cy="11488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2062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1" grpId="0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33A2D-6C0D-4E86-8A74-028A81C8D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P-values, significance &amp; uncertainty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744EDD-F14D-41A1-B6A3-BAADECC59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ASA President’s Task Force on Statistical Significance</a:t>
            </a:r>
          </a:p>
          <a:p>
            <a:r>
              <a:rPr lang="en-US" sz="2000" dirty="0"/>
              <a:t>“Much of the controversy surrounding </a:t>
            </a:r>
            <a:r>
              <a:rPr lang="en-US" sz="2000" dirty="0">
                <a:solidFill>
                  <a:srgbClr val="0070C0"/>
                </a:solidFill>
              </a:rPr>
              <a:t>statistical significance </a:t>
            </a:r>
            <a:r>
              <a:rPr lang="en-US" sz="2000" dirty="0"/>
              <a:t>can be dispelled by better understanding of uncertainty, variability, multiplicity &amp; replicability”</a:t>
            </a:r>
          </a:p>
          <a:p>
            <a:r>
              <a:rPr lang="en-US" sz="2000" dirty="0"/>
              <a:t>“Different measures of uncertainty can </a:t>
            </a:r>
            <a:r>
              <a:rPr lang="en-US" sz="2000" dirty="0">
                <a:solidFill>
                  <a:srgbClr val="0070C0"/>
                </a:solidFill>
              </a:rPr>
              <a:t>complement</a:t>
            </a:r>
            <a:r>
              <a:rPr lang="en-US" sz="2000" dirty="0"/>
              <a:t> each other; no single measure serves all purposes”</a:t>
            </a:r>
          </a:p>
          <a:p>
            <a:r>
              <a:rPr lang="en-US" sz="2000" dirty="0"/>
              <a:t>“Controlling and accounting for uncertainty begins with the </a:t>
            </a:r>
            <a:r>
              <a:rPr lang="en-US" sz="2000" dirty="0">
                <a:solidFill>
                  <a:srgbClr val="0070C0"/>
                </a:solidFill>
              </a:rPr>
              <a:t>design</a:t>
            </a:r>
            <a:r>
              <a:rPr lang="en-US" sz="2000" dirty="0"/>
              <a:t> of the study”</a:t>
            </a:r>
          </a:p>
          <a:p>
            <a:r>
              <a:rPr lang="en-US" sz="2000" dirty="0"/>
              <a:t>“The </a:t>
            </a:r>
            <a:r>
              <a:rPr lang="en-US" sz="2000" dirty="0">
                <a:solidFill>
                  <a:srgbClr val="0070C0"/>
                </a:solidFill>
              </a:rPr>
              <a:t>theoretical basis </a:t>
            </a:r>
            <a:r>
              <a:rPr lang="en-US" sz="2000" dirty="0"/>
              <a:t>of statistical science offers general strategies for dealing with uncertainty”</a:t>
            </a:r>
          </a:p>
          <a:p>
            <a:pPr lvl="1"/>
            <a:r>
              <a:rPr lang="en-US" sz="1600" b="1" dirty="0"/>
              <a:t>Frequentist</a:t>
            </a:r>
            <a:r>
              <a:rPr lang="en-US" sz="1600" dirty="0"/>
              <a:t> approach: p-values, confidence intervals &amp; prediction intervals</a:t>
            </a:r>
          </a:p>
          <a:p>
            <a:pPr lvl="1"/>
            <a:r>
              <a:rPr lang="en-US" sz="1600" b="1" dirty="0"/>
              <a:t>Bayesian</a:t>
            </a:r>
            <a:r>
              <a:rPr lang="en-US" sz="1600" dirty="0"/>
              <a:t> approach: Bayes factors, posterior probability distributions, credible intervals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A8DF06-FF34-4E73-8581-7A3D61CB8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881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17250-4869-177B-6926-9A74480F3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Uncertainty in historical 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276AD6-D402-33A3-D629-E57A2234B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pic>
        <p:nvPicPr>
          <p:cNvPr id="5" name="Picture 4" descr="A map of the state of virginia&#10;&#10;AI-generated content may be incorrect.">
            <a:extLst>
              <a:ext uri="{FF2B5EF4-FFF2-40B4-BE49-F238E27FC236}">
                <a16:creationId xmlns:a16="http://schemas.microsoft.com/office/drawing/2014/main" id="{FB89D82C-F977-C26E-0EA6-B092D043C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91" y="1676400"/>
            <a:ext cx="5548009" cy="43777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86C0F7-D359-3BE3-ED44-677E2A85473D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John Smith’s map, </a:t>
            </a:r>
            <a:r>
              <a:rPr lang="en-CA" i="1" dirty="0" err="1"/>
              <a:t>Virgina</a:t>
            </a:r>
            <a:r>
              <a:rPr lang="en-CA" dirty="0"/>
              <a:t>, 1612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438615-D5BE-9DBD-2E7F-45600193A2DE}"/>
              </a:ext>
            </a:extLst>
          </p:cNvPr>
          <p:cNvSpPr txBox="1"/>
          <p:nvPr/>
        </p:nvSpPr>
        <p:spPr>
          <a:xfrm>
            <a:off x="6248400" y="1828800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Uses </a:t>
            </a:r>
            <a:r>
              <a:rPr lang="en-CA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● </a:t>
            </a:r>
            <a:r>
              <a:rPr lang="en-CA" dirty="0">
                <a:ea typeface="Cambria Math" panose="02040503050406030204" pitchFamily="18" charset="0"/>
              </a:rPr>
              <a:t>markers to distinguish places he has visited, vs. those he just heard about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3B0C40-FC5E-9761-A8C7-84509D6345B2}"/>
              </a:ext>
            </a:extLst>
          </p:cNvPr>
          <p:cNvSpPr txBox="1"/>
          <p:nvPr/>
        </p:nvSpPr>
        <p:spPr>
          <a:xfrm>
            <a:off x="457199" y="6248400"/>
            <a:ext cx="7772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Van Duzer, Some Methods for Indicating Cartographic Uncertainty, Fifteenth through Eighteenth Centuries, </a:t>
            </a:r>
          </a:p>
          <a:p>
            <a:r>
              <a:rPr lang="en-CA" sz="1200" dirty="0">
                <a:hlinkClick r:id="rId3"/>
              </a:rPr>
              <a:t>https://dx.doi.org/10.55283/jhk.13795</a:t>
            </a:r>
            <a:r>
              <a:rPr lang="en-CA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87010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A330-815A-4F58-9686-A66CAEC31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Geographic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FFE521-F982-48BC-A171-FCCEEAB66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1C1C657F-2490-46E3-943C-8FCC40513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14" y="3465171"/>
            <a:ext cx="6919322" cy="30410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CF80AB-36D5-4763-9386-90264D06D42F}"/>
              </a:ext>
            </a:extLst>
          </p:cNvPr>
          <p:cNvSpPr txBox="1"/>
          <p:nvPr/>
        </p:nvSpPr>
        <p:spPr>
          <a:xfrm>
            <a:off x="457200" y="1219200"/>
            <a:ext cx="822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Predicting the path of hurricanes: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Given what we can measure today (location, wind speed, direction, …) where is </a:t>
            </a:r>
            <a:r>
              <a:rPr lang="en-US" dirty="0">
                <a:solidFill>
                  <a:srgbClr val="FF0000"/>
                </a:solidFill>
              </a:rPr>
              <a:t>this</a:t>
            </a:r>
            <a:r>
              <a:rPr lang="en-US" dirty="0"/>
              <a:t> hurricane likely to be in 1 day, 3 days, 5 days?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forecasts are based on an </a:t>
            </a:r>
            <a:r>
              <a:rPr lang="en-US" dirty="0">
                <a:solidFill>
                  <a:srgbClr val="FF0000"/>
                </a:solidFill>
              </a:rPr>
              <a:t>ensemble of predictions</a:t>
            </a:r>
            <a:r>
              <a:rPr lang="en-US" dirty="0"/>
              <a:t>, representing the uncertainty in initial conditions, model physics,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Often this is represented as a “cone of uncertainty”</a:t>
            </a:r>
          </a:p>
        </p:txBody>
      </p:sp>
    </p:spTree>
    <p:extLst>
      <p:ext uri="{BB962C8B-B14F-4D97-AF65-F5344CB8AC3E}">
        <p14:creationId xmlns:p14="http://schemas.microsoft.com/office/powerpoint/2010/main" val="776936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FC43B-28B0-4554-9861-43805030D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Cone of Uncertainty?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910EBA-D4E4-481F-B2A8-184337AEE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82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A9B7DE4-DFED-47B1-B916-01A2BC049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9" y="2681112"/>
            <a:ext cx="6549048" cy="3675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D9610E-9CDD-4742-A39A-5C637CF0452F}"/>
              </a:ext>
            </a:extLst>
          </p:cNvPr>
          <p:cNvSpPr txBox="1">
            <a:spLocks noChangeAspect="1"/>
          </p:cNvSpPr>
          <p:nvPr/>
        </p:nvSpPr>
        <p:spPr>
          <a:xfrm>
            <a:off x="457200" y="1143000"/>
            <a:ext cx="8229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seen on TV: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center is meant to track the average prediction, either over models or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cone size generally represents some “2/3 confidence interval”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this mean I am safe if I lived in Tallahassee FL         in 2005? 2020?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FC6418-BC62-4A51-9A09-4286EAFF9000}"/>
              </a:ext>
            </a:extLst>
          </p:cNvPr>
          <p:cNvSpPr txBox="1"/>
          <p:nvPr/>
        </p:nvSpPr>
        <p:spPr>
          <a:xfrm>
            <a:off x="609600" y="6400413"/>
            <a:ext cx="533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https://www.youtube.com/watch?v=nE6XaHtpm04</a:t>
            </a:r>
            <a:r>
              <a:rPr lang="en-US" sz="1200" dirty="0"/>
              <a:t> </a:t>
            </a:r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09A6BC70-A53E-4CAB-B339-9CFAD0FF2ED8}"/>
              </a:ext>
            </a:extLst>
          </p:cNvPr>
          <p:cNvSpPr>
            <a:spLocks noChangeAspect="1"/>
          </p:cNvSpPr>
          <p:nvPr/>
        </p:nvSpPr>
        <p:spPr>
          <a:xfrm>
            <a:off x="4457700" y="3962400"/>
            <a:ext cx="228600" cy="228600"/>
          </a:xfrm>
          <a:prstGeom prst="star5">
            <a:avLst/>
          </a:prstGeom>
          <a:solidFill>
            <a:srgbClr val="FFC000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5AD93CB5-CFF2-4E78-90CA-15A5FF1A8734}"/>
              </a:ext>
            </a:extLst>
          </p:cNvPr>
          <p:cNvSpPr>
            <a:spLocks noChangeAspect="1"/>
          </p:cNvSpPr>
          <p:nvPr/>
        </p:nvSpPr>
        <p:spPr>
          <a:xfrm>
            <a:off x="5638800" y="2128609"/>
            <a:ext cx="228600" cy="228600"/>
          </a:xfrm>
          <a:prstGeom prst="star5">
            <a:avLst/>
          </a:prstGeom>
          <a:solidFill>
            <a:srgbClr val="FFC000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0DCE515-C6F4-44D7-9DD5-3EC1672DC056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4686300" y="2357208"/>
            <a:ext cx="996159" cy="16051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23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86525-37E5-400D-A755-54218A14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Incredible Shrinking Cone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F9F51-FFD0-4DE0-8E67-D722D498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83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7269E31-E182-4C80-BC36-14C2D1F54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729547"/>
            <a:ext cx="6400800" cy="3853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C8FC06-7CAF-421E-96D7-8E800EC923F1}"/>
              </a:ext>
            </a:extLst>
          </p:cNvPr>
          <p:cNvSpPr txBox="1"/>
          <p:nvPr/>
        </p:nvSpPr>
        <p:spPr>
          <a:xfrm>
            <a:off x="457200" y="1143000"/>
            <a:ext cx="82296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Changes in presumed accuracy are often shown as below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cone represents the probable track of the center of a tropical cyclone, formed by enclosing the area swept out by a set of circles along the forecast track (at 12, 24, 36 hours, </a:t>
            </a:r>
            <a:r>
              <a:rPr lang="en-US" sz="1400" dirty="0" err="1"/>
              <a:t>etc</a:t>
            </a:r>
            <a:r>
              <a:rPr lang="en-US" sz="1400" dirty="0"/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size of each circle is set so that two-thirds of historical official forecast errors over a 5-year sample fall within the circle. </a:t>
            </a:r>
          </a:p>
        </p:txBody>
      </p:sp>
    </p:spTree>
    <p:extLst>
      <p:ext uri="{BB962C8B-B14F-4D97-AF65-F5344CB8AC3E}">
        <p14:creationId xmlns:p14="http://schemas.microsoft.com/office/powerpoint/2010/main" val="379491042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E517F-740A-441D-B9B7-14BC3254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Sharpiegate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07BDB4-166E-471C-96D8-033B30249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84</a:t>
            </a:fld>
            <a:endParaRPr lang="en-US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30A8216-109E-494A-93EF-9FD555DAC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432" y="2561972"/>
            <a:ext cx="5365914" cy="35757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233AF9-9FC8-4681-9F70-3BE9C359E251}"/>
              </a:ext>
            </a:extLst>
          </p:cNvPr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Sept. 2019, Donald Trump went live with “extrapolated” predictions of the path of Hurricane Dorian.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 had earlier predicted it would hit Alabama &amp; Georgia.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 it be said, let it be written (with a sharpie)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7A599A-D6EA-45F1-AAEF-ABE32C4E1880}"/>
              </a:ext>
            </a:extLst>
          </p:cNvPr>
          <p:cNvSpPr txBox="1"/>
          <p:nvPr/>
        </p:nvSpPr>
        <p:spPr>
          <a:xfrm>
            <a:off x="457200" y="6356350"/>
            <a:ext cx="739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https://www.theguardian.com/us-news/2019/sep/05/trump-hurricane-dorian-alabama-map-sharpiegate</a:t>
            </a:r>
            <a:r>
              <a:rPr lang="en-US" sz="12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4117C3-C6CC-4DBB-8C1F-12CCE05B5F89}"/>
              </a:ext>
            </a:extLst>
          </p:cNvPr>
          <p:cNvSpPr txBox="1"/>
          <p:nvPr/>
        </p:nvSpPr>
        <p:spPr>
          <a:xfrm>
            <a:off x="5336438" y="344868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model forecast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8FFB4D-AE5A-4D27-9A4E-421DCA568C2D}"/>
              </a:ext>
            </a:extLst>
          </p:cNvPr>
          <p:cNvSpPr txBox="1"/>
          <p:nvPr/>
        </p:nvSpPr>
        <p:spPr>
          <a:xfrm>
            <a:off x="1876732" y="344868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model extrapolation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93DBB-EAEC-46A9-A78C-6648F516E8FE}"/>
              </a:ext>
            </a:extLst>
          </p:cNvPr>
          <p:cNvSpPr txBox="1"/>
          <p:nvPr/>
        </p:nvSpPr>
        <p:spPr>
          <a:xfrm>
            <a:off x="1686847" y="3183037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sharpie extrapolation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58D96C-DD89-42F4-94E5-0CC1CB6D7CBD}"/>
              </a:ext>
            </a:extLst>
          </p:cNvPr>
          <p:cNvCxnSpPr>
            <a:cxnSpLocks/>
          </p:cNvCxnSpPr>
          <p:nvPr/>
        </p:nvCxnSpPr>
        <p:spPr>
          <a:xfrm>
            <a:off x="3577713" y="3602568"/>
            <a:ext cx="69993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DEA7CA-1DEC-4231-AF8F-23FAC81B376F}"/>
              </a:ext>
            </a:extLst>
          </p:cNvPr>
          <p:cNvCxnSpPr/>
          <p:nvPr/>
        </p:nvCxnSpPr>
        <p:spPr>
          <a:xfrm>
            <a:off x="3363247" y="3349215"/>
            <a:ext cx="42893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0280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6A787-6440-4C0B-BB0A-387DFC2A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Coding maps for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A8127D-52D6-45CB-8529-ECBBC7407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85</a:t>
            </a:fld>
            <a:endParaRPr lang="en-US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A81819C8-6B70-4025-B3CF-8AD542E9C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05000"/>
            <a:ext cx="7945461" cy="40006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9146A7-0D5B-42F3-8825-121AE1488FAA}"/>
              </a:ext>
            </a:extLst>
          </p:cNvPr>
          <p:cNvSpPr txBox="1"/>
          <p:nvPr/>
        </p:nvSpPr>
        <p:spPr>
          <a:xfrm>
            <a:off x="457200" y="62484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From: </a:t>
            </a:r>
            <a:r>
              <a:rPr lang="en-CA" dirty="0">
                <a:hlinkClick r:id="rId3"/>
              </a:rPr>
              <a:t>https://www.e-education.psu.edu/geog486/node/693</a:t>
            </a:r>
            <a:r>
              <a:rPr lang="en-CA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1DDFF-B518-4294-B975-DACAAED34E26}"/>
              </a:ext>
            </a:extLst>
          </p:cNvPr>
          <p:cNvSpPr txBox="1"/>
          <p:nvPr/>
        </p:nvSpPr>
        <p:spPr>
          <a:xfrm>
            <a:off x="457200" y="11430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In choropleth maps we can show uncertainty with another visual attribute </a:t>
            </a:r>
          </a:p>
        </p:txBody>
      </p:sp>
    </p:spTree>
    <p:extLst>
      <p:ext uri="{BB962C8B-B14F-4D97-AF65-F5344CB8AC3E}">
        <p14:creationId xmlns:p14="http://schemas.microsoft.com/office/powerpoint/2010/main" val="20394970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images of different colors&#10;&#10;Description automatically generated">
            <a:extLst>
              <a:ext uri="{FF2B5EF4-FFF2-40B4-BE49-F238E27FC236}">
                <a16:creationId xmlns:a16="http://schemas.microsoft.com/office/drawing/2014/main" id="{C193C7BB-E98E-14BB-98C2-8EDF5A597A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072" y="632619"/>
            <a:ext cx="4610256" cy="5975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471F68-4AEF-2751-198C-5C1759D36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581400" cy="715962"/>
          </a:xfrm>
        </p:spPr>
        <p:txBody>
          <a:bodyPr>
            <a:normAutofit fontScale="90000"/>
          </a:bodyPr>
          <a:lstStyle/>
          <a:p>
            <a:r>
              <a:rPr lang="en-CA" dirty="0"/>
              <a:t>Studies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83340-7AE0-70C0-9649-F068CF43F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FB66CE-53B6-FFDB-66CB-DB57637679A5}"/>
              </a:ext>
            </a:extLst>
          </p:cNvPr>
          <p:cNvSpPr txBox="1"/>
          <p:nvPr/>
        </p:nvSpPr>
        <p:spPr>
          <a:xfrm>
            <a:off x="457200" y="1219200"/>
            <a:ext cx="3581400" cy="18466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Cheong et al. (2016)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Participants presented with a house location (“X”)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Asked if they would stay or leave based on one of the wildfire hazard communication techniques shown here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28CBEC-8318-28C2-AF5A-83433C1E86E3}"/>
              </a:ext>
            </a:extLst>
          </p:cNvPr>
          <p:cNvSpPr/>
          <p:nvPr/>
        </p:nvSpPr>
        <p:spPr>
          <a:xfrm>
            <a:off x="4724400" y="1676400"/>
            <a:ext cx="3048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EFA6CE-5724-F034-56BC-6F5B7D622B95}"/>
              </a:ext>
            </a:extLst>
          </p:cNvPr>
          <p:cNvSpPr/>
          <p:nvPr/>
        </p:nvSpPr>
        <p:spPr>
          <a:xfrm>
            <a:off x="7001000" y="1609118"/>
            <a:ext cx="3048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6B1CD1-1425-0A68-C561-54F2BABB3CCF}"/>
              </a:ext>
            </a:extLst>
          </p:cNvPr>
          <p:cNvSpPr/>
          <p:nvPr/>
        </p:nvSpPr>
        <p:spPr>
          <a:xfrm>
            <a:off x="5257800" y="4076700"/>
            <a:ext cx="3048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005665-32E9-71F3-8CF8-56E0BE42FB8A}"/>
              </a:ext>
            </a:extLst>
          </p:cNvPr>
          <p:cNvSpPr/>
          <p:nvPr/>
        </p:nvSpPr>
        <p:spPr>
          <a:xfrm>
            <a:off x="7030184" y="3071374"/>
            <a:ext cx="3048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17FD90F-9E7C-1F87-2FE7-38176968AAD4}"/>
              </a:ext>
            </a:extLst>
          </p:cNvPr>
          <p:cNvSpPr/>
          <p:nvPr/>
        </p:nvSpPr>
        <p:spPr>
          <a:xfrm>
            <a:off x="5363183" y="5609616"/>
            <a:ext cx="3048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74EE48-6B03-481C-91AE-5AFC8E79DDC6}"/>
              </a:ext>
            </a:extLst>
          </p:cNvPr>
          <p:cNvSpPr txBox="1"/>
          <p:nvPr/>
        </p:nvSpPr>
        <p:spPr>
          <a:xfrm>
            <a:off x="457200" y="3429000"/>
            <a:ext cx="3581400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Results:</a:t>
            </a:r>
          </a:p>
          <a:p>
            <a:r>
              <a:rPr lang="en-CA" dirty="0"/>
              <a:t>Display type mattered little when given 30 sec. to decide</a:t>
            </a:r>
          </a:p>
          <a:p>
            <a:r>
              <a:rPr lang="en-CA" dirty="0"/>
              <a:t>With time pressure (5 sec.):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color hue was best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Text &amp; simple boundary worst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328BEA-4605-CF59-9C9E-BA8A958464E7}"/>
              </a:ext>
            </a:extLst>
          </p:cNvPr>
          <p:cNvSpPr txBox="1"/>
          <p:nvPr/>
        </p:nvSpPr>
        <p:spPr>
          <a:xfrm>
            <a:off x="457200" y="5638800"/>
            <a:ext cx="373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Cheong, </a:t>
            </a:r>
            <a:r>
              <a:rPr lang="en-CA" sz="1200" dirty="0" err="1"/>
              <a:t>etal</a:t>
            </a:r>
            <a:r>
              <a:rPr lang="en-CA" sz="1200" dirty="0"/>
              <a:t>. (2016). Evaluating the impact of visualization of wildfire hazard upon decision making under uncertainty. </a:t>
            </a:r>
            <a:r>
              <a:rPr lang="en-CA" sz="1200" i="1" dirty="0"/>
              <a:t>International Journal of Geographical Information Science</a:t>
            </a:r>
            <a:r>
              <a:rPr lang="en-CA" sz="1200" dirty="0"/>
              <a:t>, 30(7), 1377–1404.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1A52B31-7223-59EB-D334-68F1AECE7EA5}"/>
              </a:ext>
            </a:extLst>
          </p:cNvPr>
          <p:cNvSpPr/>
          <p:nvPr/>
        </p:nvSpPr>
        <p:spPr>
          <a:xfrm>
            <a:off x="6477000" y="519113"/>
            <a:ext cx="2438400" cy="207168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1C3AF5A-F489-9D0F-01EE-09252C1F9036}"/>
              </a:ext>
            </a:extLst>
          </p:cNvPr>
          <p:cNvSpPr/>
          <p:nvPr/>
        </p:nvSpPr>
        <p:spPr>
          <a:xfrm>
            <a:off x="6477000" y="4572000"/>
            <a:ext cx="2438400" cy="21494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425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3946C-BDEE-4537-9223-C724228DC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F134D-7CE6-4E14-B825-A3BD9E0C0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Uncertainty is fundamental to data analysis &amp; models</a:t>
            </a:r>
          </a:p>
          <a:p>
            <a:r>
              <a:rPr lang="en-US" dirty="0"/>
              <a:t>Showing variation in distributions a basic problem</a:t>
            </a:r>
          </a:p>
          <a:p>
            <a:pPr lvl="1"/>
            <a:r>
              <a:rPr lang="en-US" dirty="0"/>
              <a:t>histograms, density plots, boxplots</a:t>
            </a:r>
          </a:p>
          <a:p>
            <a:pPr lvl="1"/>
            <a:r>
              <a:rPr lang="en-US" dirty="0"/>
              <a:t>Better: violin, raincloud, …</a:t>
            </a:r>
          </a:p>
          <a:p>
            <a:pPr lvl="1"/>
            <a:r>
              <a:rPr lang="en-US" dirty="0"/>
              <a:t>{</a:t>
            </a:r>
            <a:r>
              <a:rPr lang="en-US" dirty="0" err="1"/>
              <a:t>ggdist</a:t>
            </a:r>
            <a:r>
              <a:rPr lang="en-US" dirty="0"/>
              <a:t>} offers many alternatives</a:t>
            </a:r>
          </a:p>
          <a:p>
            <a:r>
              <a:rPr lang="en-US" dirty="0"/>
              <a:t>Error bars: many flavors; can show </a:t>
            </a:r>
            <a:r>
              <a:rPr lang="en-US" dirty="0">
                <a:solidFill>
                  <a:srgbClr val="0070C0"/>
                </a:solidFill>
              </a:rPr>
              <a:t>multiple</a:t>
            </a:r>
            <a:r>
              <a:rPr lang="en-US" dirty="0"/>
              <a:t> intervals</a:t>
            </a:r>
          </a:p>
          <a:p>
            <a:r>
              <a:rPr lang="en-US" dirty="0"/>
              <a:t>Bayesian methods, bootstrap, simulation</a:t>
            </a:r>
          </a:p>
          <a:p>
            <a:pPr lvl="1"/>
            <a:r>
              <a:rPr lang="en-US" dirty="0"/>
              <a:t>Different methods, but similar ways to show uncertainty</a:t>
            </a:r>
          </a:p>
          <a:p>
            <a:r>
              <a:rPr lang="en-US" dirty="0"/>
              <a:t>Geographic data: need to be careful about interpretations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032382-9595-494C-8063-4FF1E9748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713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6B9CE-9A9C-4599-B41C-B83C0C54867A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r>
              <a:rPr lang="en-US" altLang="en-US" sz="3200" dirty="0"/>
              <a:t>Model fits as uncertainties</a:t>
            </a:r>
          </a:p>
        </p:txBody>
      </p:sp>
      <p:pic>
        <p:nvPicPr>
          <p:cNvPr id="173060" name="Picture 4" descr="stevens_t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47800"/>
            <a:ext cx="2886075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061" name="Picture 5" descr="stevens_fi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438400"/>
            <a:ext cx="4159250" cy="351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062" name="Text Box 6"/>
          <p:cNvSpPr txBox="1">
            <a:spLocks noChangeArrowheads="1"/>
          </p:cNvSpPr>
          <p:nvPr/>
        </p:nvSpPr>
        <p:spPr bwMode="auto">
          <a:xfrm>
            <a:off x="4343400" y="6172200"/>
            <a:ext cx="3276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Source: </a:t>
            </a:r>
            <a:r>
              <a:rPr lang="en-US" altLang="en-US">
                <a:hlinkClick r:id="rId4"/>
              </a:rPr>
              <a:t>tables2graphs.com</a:t>
            </a:r>
            <a:endParaRPr lang="en-US" altLang="en-US"/>
          </a:p>
        </p:txBody>
      </p:sp>
      <p:sp>
        <p:nvSpPr>
          <p:cNvPr id="173063" name="Text Box 7"/>
          <p:cNvSpPr txBox="1">
            <a:spLocks noChangeArrowheads="1"/>
          </p:cNvSpPr>
          <p:nvPr/>
        </p:nvSpPr>
        <p:spPr bwMode="auto">
          <a:xfrm>
            <a:off x="4038600" y="1352103"/>
            <a:ext cx="4724400" cy="78483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Coefficients</a:t>
            </a:r>
            <a:r>
              <a:rPr lang="en-US" altLang="en-US" baseline="30000" dirty="0"/>
              <a:t>**</a:t>
            </a:r>
            <a:r>
              <a:rPr lang="en-US" altLang="en-US" dirty="0"/>
              <a:t> &amp; std errors express uncertainty</a:t>
            </a:r>
          </a:p>
          <a:p>
            <a:pPr>
              <a:spcBef>
                <a:spcPct val="50000"/>
              </a:spcBef>
            </a:pPr>
            <a:r>
              <a:rPr lang="en-US" altLang="en-US" dirty="0"/>
              <a:t>Can we do better?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6E3270-C7B7-4869-9928-EA6CB75D2F8C}"/>
              </a:ext>
            </a:extLst>
          </p:cNvPr>
          <p:cNvSpPr/>
          <p:nvPr/>
        </p:nvSpPr>
        <p:spPr>
          <a:xfrm>
            <a:off x="2700338" y="2688266"/>
            <a:ext cx="762000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E43005-AC90-4A40-9FE5-E7097F207BA8}"/>
              </a:ext>
            </a:extLst>
          </p:cNvPr>
          <p:cNvSpPr/>
          <p:nvPr/>
        </p:nvSpPr>
        <p:spPr>
          <a:xfrm>
            <a:off x="6845598" y="3226627"/>
            <a:ext cx="972879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6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47996</TotalTime>
  <Words>4564</Words>
  <Application>Microsoft Office PowerPoint</Application>
  <PresentationFormat>On-screen Show (4:3)</PresentationFormat>
  <Paragraphs>641</Paragraphs>
  <Slides>87</Slides>
  <Notes>0</Notes>
  <HiddenSlides>2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8" baseType="lpstr">
      <vt:lpstr>Arial</vt:lpstr>
      <vt:lpstr>Baguet Script</vt:lpstr>
      <vt:lpstr>Calibri</vt:lpstr>
      <vt:lpstr>Cambria Math</vt:lpstr>
      <vt:lpstr>Fira Code</vt:lpstr>
      <vt:lpstr>Matura MT Script Capitals</vt:lpstr>
      <vt:lpstr>Script MT Bold</vt:lpstr>
      <vt:lpstr>Symbol</vt:lpstr>
      <vt:lpstr>Wingdings</vt:lpstr>
      <vt:lpstr>1_Office Theme</vt:lpstr>
      <vt:lpstr>Equation</vt:lpstr>
      <vt:lpstr>Visualizing Uncertainty</vt:lpstr>
      <vt:lpstr>Today’s topics</vt:lpstr>
      <vt:lpstr>What is uncertainty?</vt:lpstr>
      <vt:lpstr>Galton: Variation &amp; Uncertainty</vt:lpstr>
      <vt:lpstr>Sources of uncertainty</vt:lpstr>
      <vt:lpstr>Where does uncertainty come from?</vt:lpstr>
      <vt:lpstr>Problems: data, models, graphics</vt:lpstr>
      <vt:lpstr>P-values, significance &amp; uncertainty</vt:lpstr>
      <vt:lpstr>Model fits as uncertainties</vt:lpstr>
      <vt:lpstr>Graphical annotations for uncertainty</vt:lpstr>
      <vt:lpstr>PowerPoint Presentation</vt:lpstr>
      <vt:lpstr>PowerPoint Presentation</vt:lpstr>
      <vt:lpstr>Visualizing distributions</vt:lpstr>
      <vt:lpstr>Histograms</vt:lpstr>
      <vt:lpstr>Histograms: bin width</vt:lpstr>
      <vt:lpstr>Histograms: other properties</vt:lpstr>
      <vt:lpstr>Density plots</vt:lpstr>
      <vt:lpstr>Kernel density estimation</vt:lpstr>
      <vt:lpstr>Density plots: bandwidth</vt:lpstr>
      <vt:lpstr>Comparing groups</vt:lpstr>
      <vt:lpstr>Comparing groups: Facets</vt:lpstr>
      <vt:lpstr>{ggridges}: Ridgeline plots</vt:lpstr>
      <vt:lpstr>PowerPoint Presentation</vt:lpstr>
      <vt:lpstr>Boxplots</vt:lpstr>
      <vt:lpstr>Boxplots</vt:lpstr>
      <vt:lpstr>How people view “probability”</vt:lpstr>
      <vt:lpstr>Problems with boxplots revealed</vt:lpstr>
      <vt:lpstr>Violin plots</vt:lpstr>
      <vt:lpstr>Comparing groups: Summary + Uncertainty</vt:lpstr>
      <vt:lpstr>Barplot memes: Don’t dynamite me!</vt:lpstr>
      <vt:lpstr>Alternatives to dynamite plots</vt:lpstr>
      <vt:lpstr>De-fusing the barplot</vt:lpstr>
      <vt:lpstr>Raincloud plots</vt:lpstr>
      <vt:lpstr>PowerPoint Presentation</vt:lpstr>
      <vt:lpstr>PowerPoint Presentation</vt:lpstr>
      <vt:lpstr>{ggdist} package</vt:lpstr>
      <vt:lpstr>{ggdist} package</vt:lpstr>
      <vt:lpstr>PowerPoint Presentation</vt:lpstr>
      <vt:lpstr>One-way ANOVA example</vt:lpstr>
      <vt:lpstr>PowerPoint Presentation</vt:lpstr>
      <vt:lpstr>What works?</vt:lpstr>
      <vt:lpstr>PowerPoint Presentation</vt:lpstr>
      <vt:lpstr>Error bars</vt:lpstr>
      <vt:lpstr>Key ideas of tatistical ampling</vt:lpstr>
      <vt:lpstr>PowerPoint Presentation</vt:lpstr>
      <vt:lpstr>What’s a “confidence interval”?</vt:lpstr>
      <vt:lpstr>Visualizing distributions: Error bars</vt:lpstr>
      <vt:lpstr>Comparing distributions: Sample size</vt:lpstr>
      <vt:lpstr>Comparing distributions: Contrasts</vt:lpstr>
      <vt:lpstr>Intervals: Direct vs. Differences</vt:lpstr>
      <vt:lpstr>What kind of intervals?</vt:lpstr>
      <vt:lpstr>Bayesian intervals</vt:lpstr>
      <vt:lpstr>tidybayes: Bayesian analysis + tidy data + geoms</vt:lpstr>
      <vt:lpstr>The Bayesian process</vt:lpstr>
      <vt:lpstr>Posterior = Prior × Likelihood</vt:lpstr>
      <vt:lpstr>tidybayes plots</vt:lpstr>
      <vt:lpstr>Uncertainty in fits &amp; curves</vt:lpstr>
      <vt:lpstr>QQ plots</vt:lpstr>
      <vt:lpstr>Prestige data: income</vt:lpstr>
      <vt:lpstr>Prestige data: prestige</vt:lpstr>
      <vt:lpstr>Prestige data: residuals</vt:lpstr>
      <vt:lpstr>Curves + Uncertainty</vt:lpstr>
      <vt:lpstr>Curves + Uncertainty: Scale</vt:lpstr>
      <vt:lpstr>Fitted curves</vt:lpstr>
      <vt:lpstr>Measurement uncertainty</vt:lpstr>
      <vt:lpstr>Model forms: nonlinear fits</vt:lpstr>
      <vt:lpstr>Fitted curves: smoothers</vt:lpstr>
      <vt:lpstr>Interaction models</vt:lpstr>
      <vt:lpstr>Hypothetical Outcome Plots</vt:lpstr>
      <vt:lpstr>Simulations to convey uncertainty</vt:lpstr>
      <vt:lpstr>Animation to understand uncertainty</vt:lpstr>
      <vt:lpstr>Replication uncertainty: Meta analysis</vt:lpstr>
      <vt:lpstr>Forrest plots</vt:lpstr>
      <vt:lpstr>Publication bias: Funnel plots</vt:lpstr>
      <vt:lpstr>Contour-enhanced funnel plots</vt:lpstr>
      <vt:lpstr>Orchard plots</vt:lpstr>
      <vt:lpstr>Geographic Uncertainty</vt:lpstr>
      <vt:lpstr>Uncertainty in historical maps</vt:lpstr>
      <vt:lpstr>Uncertainty in historical maps</vt:lpstr>
      <vt:lpstr>Uncertainty in historical maps</vt:lpstr>
      <vt:lpstr>Geographic uncertainty</vt:lpstr>
      <vt:lpstr>What is the Cone of Uncertainty?</vt:lpstr>
      <vt:lpstr>The Incredible Shrinking Cone</vt:lpstr>
      <vt:lpstr>Sharpiegate</vt:lpstr>
      <vt:lpstr>Coding maps for uncertainty</vt:lpstr>
      <vt:lpstr>Studies</vt:lpstr>
      <vt:lpstr>Summary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Uncertainty</dc:title>
  <dc:creator>Michael Friendly</dc:creator>
  <cp:lastModifiedBy>Michael L Friendly</cp:lastModifiedBy>
  <cp:revision>205</cp:revision>
  <dcterms:created xsi:type="dcterms:W3CDTF">2017-10-14T20:35:56Z</dcterms:created>
  <dcterms:modified xsi:type="dcterms:W3CDTF">2025-03-12T15:24:28Z</dcterms:modified>
</cp:coreProperties>
</file>